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30"/>
  </p:notesMasterIdLst>
  <p:sldIdLst>
    <p:sldId id="258" r:id="rId3"/>
    <p:sldId id="337" r:id="rId4"/>
    <p:sldId id="336" r:id="rId5"/>
    <p:sldId id="313" r:id="rId6"/>
    <p:sldId id="314" r:id="rId7"/>
    <p:sldId id="315" r:id="rId8"/>
    <p:sldId id="316" r:id="rId9"/>
    <p:sldId id="317" r:id="rId10"/>
    <p:sldId id="319" r:id="rId11"/>
    <p:sldId id="320" r:id="rId12"/>
    <p:sldId id="321" r:id="rId13"/>
    <p:sldId id="338" r:id="rId14"/>
    <p:sldId id="322" r:id="rId15"/>
    <p:sldId id="323" r:id="rId16"/>
    <p:sldId id="324" r:id="rId17"/>
    <p:sldId id="325" r:id="rId18"/>
    <p:sldId id="326" r:id="rId19"/>
    <p:sldId id="327" r:id="rId20"/>
    <p:sldId id="328" r:id="rId21"/>
    <p:sldId id="329" r:id="rId22"/>
    <p:sldId id="339" r:id="rId23"/>
    <p:sldId id="330" r:id="rId24"/>
    <p:sldId id="331" r:id="rId25"/>
    <p:sldId id="332" r:id="rId26"/>
    <p:sldId id="333" r:id="rId27"/>
    <p:sldId id="334" r:id="rId28"/>
    <p:sldId id="335" r:id="rId2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67" d="100"/>
          <a:sy n="67" d="100"/>
        </p:scale>
        <p:origin x="56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1B352B-4819-4E64-AE2A-2BE862ABEA4E}" type="datetimeFigureOut">
              <a:rPr lang="it-IT" smtClean="0"/>
              <a:t>04/03/2022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9AE3C8-3FF8-4419-BD1A-FE5F3B6275D0}" type="slidenum">
              <a:rPr lang="it-IT" smtClean="0"/>
              <a:t>‹N›</a:t>
            </a:fld>
            <a:endParaRPr lang="it-IT"/>
          </a:p>
        </p:txBody>
      </p:sp>
    </p:spTree>
    <p:extLst>
      <p:ext uri="{BB962C8B-B14F-4D97-AF65-F5344CB8AC3E}">
        <p14:creationId xmlns:p14="http://schemas.microsoft.com/office/powerpoint/2010/main" val="3204416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1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389642"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8833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389642" rtl="0" eaLnBrk="1" fontAlgn="auto" latinLnBrk="0" hangingPunct="1">
              <a:lnSpc>
                <a:spcPct val="100000"/>
              </a:lnSpc>
              <a:spcBef>
                <a:spcPts val="0"/>
              </a:spcBef>
              <a:spcAft>
                <a:spcPts val="0"/>
              </a:spcAft>
              <a:buClrTx/>
              <a:buSzTx/>
              <a:buFontTx/>
              <a:buNone/>
              <a:tabLst/>
              <a:defRPr/>
            </a:pPr>
            <a:fld id="{449D96D9-E613-4056-AE66-EDF39543AF89}"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89642" rtl="0" eaLnBrk="1" fontAlgn="auto" latinLnBrk="0" hangingPunct="1">
                <a:lnSpc>
                  <a:spcPct val="100000"/>
                </a:lnSpc>
                <a:spcBef>
                  <a:spcPts val="0"/>
                </a:spcBef>
                <a:spcAft>
                  <a:spcPts val="0"/>
                </a:spcAft>
                <a:buClrTx/>
                <a:buSzTx/>
                <a:buFontTx/>
                <a:buNone/>
                <a:tabLst/>
                <a:defRPr/>
              </a:pPr>
              <a:t>10</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9866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389642" rtl="0" eaLnBrk="1" fontAlgn="auto" latinLnBrk="0" hangingPunct="1">
              <a:lnSpc>
                <a:spcPct val="100000"/>
              </a:lnSpc>
              <a:spcBef>
                <a:spcPts val="0"/>
              </a:spcBef>
              <a:spcAft>
                <a:spcPts val="0"/>
              </a:spcAft>
              <a:buClrTx/>
              <a:buSzTx/>
              <a:buFontTx/>
              <a:buNone/>
              <a:tabLst/>
              <a:defRPr/>
            </a:pPr>
            <a:fld id="{449D96D9-E613-4056-AE66-EDF39543AF89}"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89642" rtl="0" eaLnBrk="1" fontAlgn="auto" latinLnBrk="0" hangingPunct="1">
                <a:lnSpc>
                  <a:spcPct val="100000"/>
                </a:lnSpc>
                <a:spcBef>
                  <a:spcPts val="0"/>
                </a:spcBef>
                <a:spcAft>
                  <a:spcPts val="0"/>
                </a:spcAft>
                <a:buClrTx/>
                <a:buSzTx/>
                <a:buFontTx/>
                <a:buNone/>
                <a:tabLst/>
                <a:defRPr/>
              </a:pPr>
              <a:t>11</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183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389642" rtl="0" eaLnBrk="1" fontAlgn="auto" latinLnBrk="0" hangingPunct="1">
              <a:lnSpc>
                <a:spcPct val="100000"/>
              </a:lnSpc>
              <a:spcBef>
                <a:spcPts val="0"/>
              </a:spcBef>
              <a:spcAft>
                <a:spcPts val="0"/>
              </a:spcAft>
              <a:buClrTx/>
              <a:buSzTx/>
              <a:buFontTx/>
              <a:buNone/>
              <a:tabLst/>
              <a:defRPr/>
            </a:pPr>
            <a:fld id="{449D96D9-E613-4056-AE66-EDF39543AF89}"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89642" rtl="0" eaLnBrk="1" fontAlgn="auto" latinLnBrk="0" hangingPunct="1">
                <a:lnSpc>
                  <a:spcPct val="100000"/>
                </a:lnSpc>
                <a:spcBef>
                  <a:spcPts val="0"/>
                </a:spcBef>
                <a:spcAft>
                  <a:spcPts val="0"/>
                </a:spcAft>
                <a:buClrTx/>
                <a:buSzTx/>
                <a:buFontTx/>
                <a:buNone/>
                <a:tabLst/>
                <a:defRPr/>
              </a:pPr>
              <a:t>12</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9867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389642" rtl="0" eaLnBrk="1" fontAlgn="auto" latinLnBrk="0" hangingPunct="1">
              <a:lnSpc>
                <a:spcPct val="100000"/>
              </a:lnSpc>
              <a:spcBef>
                <a:spcPts val="0"/>
              </a:spcBef>
              <a:spcAft>
                <a:spcPts val="0"/>
              </a:spcAft>
              <a:buClrTx/>
              <a:buSzTx/>
              <a:buFontTx/>
              <a:buNone/>
              <a:tabLst/>
              <a:defRPr/>
            </a:pPr>
            <a:fld id="{449D96D9-E613-4056-AE66-EDF39543AF89}"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89642" rtl="0" eaLnBrk="1" fontAlgn="auto" latinLnBrk="0" hangingPunct="1">
                <a:lnSpc>
                  <a:spcPct val="100000"/>
                </a:lnSpc>
                <a:spcBef>
                  <a:spcPts val="0"/>
                </a:spcBef>
                <a:spcAft>
                  <a:spcPts val="0"/>
                </a:spcAft>
                <a:buClrTx/>
                <a:buSzTx/>
                <a:buFontTx/>
                <a:buNone/>
                <a:tabLst/>
                <a:defRPr/>
              </a:pPr>
              <a:t>13</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6654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389642" rtl="0" eaLnBrk="1" fontAlgn="auto" latinLnBrk="0" hangingPunct="1">
              <a:lnSpc>
                <a:spcPct val="100000"/>
              </a:lnSpc>
              <a:spcBef>
                <a:spcPts val="0"/>
              </a:spcBef>
              <a:spcAft>
                <a:spcPts val="0"/>
              </a:spcAft>
              <a:buClrTx/>
              <a:buSzTx/>
              <a:buFontTx/>
              <a:buNone/>
              <a:tabLst/>
              <a:defRPr/>
            </a:pPr>
            <a:fld id="{449D96D9-E613-4056-AE66-EDF39543AF89}"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89642" rtl="0" eaLnBrk="1" fontAlgn="auto" latinLnBrk="0" hangingPunct="1">
                <a:lnSpc>
                  <a:spcPct val="100000"/>
                </a:lnSpc>
                <a:spcBef>
                  <a:spcPts val="0"/>
                </a:spcBef>
                <a:spcAft>
                  <a:spcPts val="0"/>
                </a:spcAft>
                <a:buClrTx/>
                <a:buSzTx/>
                <a:buFontTx/>
                <a:buNone/>
                <a:tabLst/>
                <a:defRPr/>
              </a:pPr>
              <a:t>14</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0790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389642" rtl="0" eaLnBrk="1" fontAlgn="auto" latinLnBrk="0" hangingPunct="1">
              <a:lnSpc>
                <a:spcPct val="100000"/>
              </a:lnSpc>
              <a:spcBef>
                <a:spcPts val="0"/>
              </a:spcBef>
              <a:spcAft>
                <a:spcPts val="0"/>
              </a:spcAft>
              <a:buClrTx/>
              <a:buSzTx/>
              <a:buFontTx/>
              <a:buNone/>
              <a:tabLst/>
              <a:defRPr/>
            </a:pPr>
            <a:fld id="{449D96D9-E613-4056-AE66-EDF39543AF89}"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89642" rtl="0" eaLnBrk="1" fontAlgn="auto" latinLnBrk="0" hangingPunct="1">
                <a:lnSpc>
                  <a:spcPct val="100000"/>
                </a:lnSpc>
                <a:spcBef>
                  <a:spcPts val="0"/>
                </a:spcBef>
                <a:spcAft>
                  <a:spcPts val="0"/>
                </a:spcAft>
                <a:buClrTx/>
                <a:buSzTx/>
                <a:buFontTx/>
                <a:buNone/>
                <a:tabLst/>
                <a:defRPr/>
              </a:pPr>
              <a:t>15</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8062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389642" rtl="0" eaLnBrk="1" fontAlgn="auto" latinLnBrk="0" hangingPunct="1">
              <a:lnSpc>
                <a:spcPct val="100000"/>
              </a:lnSpc>
              <a:spcBef>
                <a:spcPts val="0"/>
              </a:spcBef>
              <a:spcAft>
                <a:spcPts val="0"/>
              </a:spcAft>
              <a:buClrTx/>
              <a:buSzTx/>
              <a:buFontTx/>
              <a:buNone/>
              <a:tabLst/>
              <a:defRPr/>
            </a:pPr>
            <a:fld id="{449D96D9-E613-4056-AE66-EDF39543AF89}"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89642" rtl="0" eaLnBrk="1" fontAlgn="auto" latinLnBrk="0" hangingPunct="1">
                <a:lnSpc>
                  <a:spcPct val="100000"/>
                </a:lnSpc>
                <a:spcBef>
                  <a:spcPts val="0"/>
                </a:spcBef>
                <a:spcAft>
                  <a:spcPts val="0"/>
                </a:spcAft>
                <a:buClrTx/>
                <a:buSzTx/>
                <a:buFontTx/>
                <a:buNone/>
                <a:tabLst/>
                <a:defRPr/>
              </a:pPr>
              <a:t>16</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7380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389642" rtl="0" eaLnBrk="1" fontAlgn="auto" latinLnBrk="0" hangingPunct="1">
              <a:lnSpc>
                <a:spcPct val="100000"/>
              </a:lnSpc>
              <a:spcBef>
                <a:spcPts val="0"/>
              </a:spcBef>
              <a:spcAft>
                <a:spcPts val="0"/>
              </a:spcAft>
              <a:buClrTx/>
              <a:buSzTx/>
              <a:buFontTx/>
              <a:buNone/>
              <a:tabLst/>
              <a:defRPr/>
            </a:pPr>
            <a:fld id="{449D96D9-E613-4056-AE66-EDF39543AF89}"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89642" rtl="0" eaLnBrk="1" fontAlgn="auto" latinLnBrk="0" hangingPunct="1">
                <a:lnSpc>
                  <a:spcPct val="100000"/>
                </a:lnSpc>
                <a:spcBef>
                  <a:spcPts val="0"/>
                </a:spcBef>
                <a:spcAft>
                  <a:spcPts val="0"/>
                </a:spcAft>
                <a:buClrTx/>
                <a:buSzTx/>
                <a:buFontTx/>
                <a:buNone/>
                <a:tabLst/>
                <a:defRPr/>
              </a:pPr>
              <a:t>17</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14470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389642" rtl="0" eaLnBrk="1" fontAlgn="auto" latinLnBrk="0" hangingPunct="1">
              <a:lnSpc>
                <a:spcPct val="100000"/>
              </a:lnSpc>
              <a:spcBef>
                <a:spcPts val="0"/>
              </a:spcBef>
              <a:spcAft>
                <a:spcPts val="0"/>
              </a:spcAft>
              <a:buClrTx/>
              <a:buSzTx/>
              <a:buFontTx/>
              <a:buNone/>
              <a:tabLst/>
              <a:defRPr/>
            </a:pPr>
            <a:fld id="{449D96D9-E613-4056-AE66-EDF39543AF89}"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89642" rtl="0" eaLnBrk="1" fontAlgn="auto" latinLnBrk="0" hangingPunct="1">
                <a:lnSpc>
                  <a:spcPct val="100000"/>
                </a:lnSpc>
                <a:spcBef>
                  <a:spcPts val="0"/>
                </a:spcBef>
                <a:spcAft>
                  <a:spcPts val="0"/>
                </a:spcAft>
                <a:buClrTx/>
                <a:buSzTx/>
                <a:buFontTx/>
                <a:buNone/>
                <a:tabLst/>
                <a:defRPr/>
              </a:pPr>
              <a:t>18</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16192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389642" rtl="0" eaLnBrk="1" fontAlgn="auto" latinLnBrk="0" hangingPunct="1">
              <a:lnSpc>
                <a:spcPct val="100000"/>
              </a:lnSpc>
              <a:spcBef>
                <a:spcPts val="0"/>
              </a:spcBef>
              <a:spcAft>
                <a:spcPts val="0"/>
              </a:spcAft>
              <a:buClrTx/>
              <a:buSzTx/>
              <a:buFontTx/>
              <a:buNone/>
              <a:tabLst/>
              <a:defRPr/>
            </a:pPr>
            <a:fld id="{449D96D9-E613-4056-AE66-EDF39543AF89}"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89642" rtl="0" eaLnBrk="1" fontAlgn="auto" latinLnBrk="0" hangingPunct="1">
                <a:lnSpc>
                  <a:spcPct val="100000"/>
                </a:lnSpc>
                <a:spcBef>
                  <a:spcPts val="0"/>
                </a:spcBef>
                <a:spcAft>
                  <a:spcPts val="0"/>
                </a:spcAft>
                <a:buClrTx/>
                <a:buSzTx/>
                <a:buFontTx/>
                <a:buNone/>
                <a:tabLst/>
                <a:defRPr/>
              </a:pPr>
              <a:t>19</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843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389642" rtl="0" eaLnBrk="1" fontAlgn="auto" latinLnBrk="0" hangingPunct="1">
              <a:lnSpc>
                <a:spcPct val="100000"/>
              </a:lnSpc>
              <a:spcBef>
                <a:spcPts val="0"/>
              </a:spcBef>
              <a:spcAft>
                <a:spcPts val="0"/>
              </a:spcAft>
              <a:buClrTx/>
              <a:buSzTx/>
              <a:buFontTx/>
              <a:buNone/>
              <a:tabLst/>
              <a:defRPr/>
            </a:pPr>
            <a:fld id="{449D96D9-E613-4056-AE66-EDF39543AF89}"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89642" rtl="0" eaLnBrk="1" fontAlgn="auto" latinLnBrk="0" hangingPunct="1">
                <a:lnSpc>
                  <a:spcPct val="100000"/>
                </a:lnSpc>
                <a:spcBef>
                  <a:spcPts val="0"/>
                </a:spcBef>
                <a:spcAft>
                  <a:spcPts val="0"/>
                </a:spcAft>
                <a:buClrTx/>
                <a:buSzTx/>
                <a:buFontTx/>
                <a:buNone/>
                <a:tabLst/>
                <a:defRPr/>
              </a:pPr>
              <a:t>2</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3953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389642" rtl="0" eaLnBrk="1" fontAlgn="auto" latinLnBrk="0" hangingPunct="1">
              <a:lnSpc>
                <a:spcPct val="100000"/>
              </a:lnSpc>
              <a:spcBef>
                <a:spcPts val="0"/>
              </a:spcBef>
              <a:spcAft>
                <a:spcPts val="0"/>
              </a:spcAft>
              <a:buClrTx/>
              <a:buSzTx/>
              <a:buFontTx/>
              <a:buNone/>
              <a:tabLst/>
              <a:defRPr/>
            </a:pPr>
            <a:fld id="{449D96D9-E613-4056-AE66-EDF39543AF89}"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89642" rtl="0" eaLnBrk="1" fontAlgn="auto" latinLnBrk="0" hangingPunct="1">
                <a:lnSpc>
                  <a:spcPct val="100000"/>
                </a:lnSpc>
                <a:spcBef>
                  <a:spcPts val="0"/>
                </a:spcBef>
                <a:spcAft>
                  <a:spcPts val="0"/>
                </a:spcAft>
                <a:buClrTx/>
                <a:buSzTx/>
                <a:buFontTx/>
                <a:buNone/>
                <a:tabLst/>
                <a:defRPr/>
              </a:pPr>
              <a:t>20</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43248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389642" rtl="0" eaLnBrk="1" fontAlgn="auto" latinLnBrk="0" hangingPunct="1">
              <a:lnSpc>
                <a:spcPct val="100000"/>
              </a:lnSpc>
              <a:spcBef>
                <a:spcPts val="0"/>
              </a:spcBef>
              <a:spcAft>
                <a:spcPts val="0"/>
              </a:spcAft>
              <a:buClrTx/>
              <a:buSzTx/>
              <a:buFontTx/>
              <a:buNone/>
              <a:tabLst/>
              <a:defRPr/>
            </a:pPr>
            <a:fld id="{449D96D9-E613-4056-AE66-EDF39543AF89}"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89642" rtl="0" eaLnBrk="1" fontAlgn="auto" latinLnBrk="0" hangingPunct="1">
                <a:lnSpc>
                  <a:spcPct val="100000"/>
                </a:lnSpc>
                <a:spcBef>
                  <a:spcPts val="0"/>
                </a:spcBef>
                <a:spcAft>
                  <a:spcPts val="0"/>
                </a:spcAft>
                <a:buClrTx/>
                <a:buSzTx/>
                <a:buFontTx/>
                <a:buNone/>
                <a:tabLst/>
                <a:defRPr/>
              </a:pPr>
              <a:t>21</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34327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389642" rtl="0" eaLnBrk="1" fontAlgn="auto" latinLnBrk="0" hangingPunct="1">
              <a:lnSpc>
                <a:spcPct val="100000"/>
              </a:lnSpc>
              <a:spcBef>
                <a:spcPts val="0"/>
              </a:spcBef>
              <a:spcAft>
                <a:spcPts val="0"/>
              </a:spcAft>
              <a:buClrTx/>
              <a:buSzTx/>
              <a:buFontTx/>
              <a:buNone/>
              <a:tabLst/>
              <a:defRPr/>
            </a:pPr>
            <a:fld id="{449D96D9-E613-4056-AE66-EDF39543AF89}"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89642" rtl="0" eaLnBrk="1" fontAlgn="auto" latinLnBrk="0" hangingPunct="1">
                <a:lnSpc>
                  <a:spcPct val="100000"/>
                </a:lnSpc>
                <a:spcBef>
                  <a:spcPts val="0"/>
                </a:spcBef>
                <a:spcAft>
                  <a:spcPts val="0"/>
                </a:spcAft>
                <a:buClrTx/>
                <a:buSzTx/>
                <a:buFontTx/>
                <a:buNone/>
                <a:tabLst/>
                <a:defRPr/>
              </a:pPr>
              <a:t>22</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32949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389642" rtl="0" eaLnBrk="1" fontAlgn="auto" latinLnBrk="0" hangingPunct="1">
              <a:lnSpc>
                <a:spcPct val="100000"/>
              </a:lnSpc>
              <a:spcBef>
                <a:spcPts val="0"/>
              </a:spcBef>
              <a:spcAft>
                <a:spcPts val="0"/>
              </a:spcAft>
              <a:buClrTx/>
              <a:buSzTx/>
              <a:buFontTx/>
              <a:buNone/>
              <a:tabLst/>
              <a:defRPr/>
            </a:pPr>
            <a:fld id="{449D96D9-E613-4056-AE66-EDF39543AF89}"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89642" rtl="0" eaLnBrk="1" fontAlgn="auto" latinLnBrk="0" hangingPunct="1">
                <a:lnSpc>
                  <a:spcPct val="100000"/>
                </a:lnSpc>
                <a:spcBef>
                  <a:spcPts val="0"/>
                </a:spcBef>
                <a:spcAft>
                  <a:spcPts val="0"/>
                </a:spcAft>
                <a:buClrTx/>
                <a:buSzTx/>
                <a:buFontTx/>
                <a:buNone/>
                <a:tabLst/>
                <a:defRPr/>
              </a:pPr>
              <a:t>23</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51358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389642" rtl="0" eaLnBrk="1" fontAlgn="auto" latinLnBrk="0" hangingPunct="1">
              <a:lnSpc>
                <a:spcPct val="100000"/>
              </a:lnSpc>
              <a:spcBef>
                <a:spcPts val="0"/>
              </a:spcBef>
              <a:spcAft>
                <a:spcPts val="0"/>
              </a:spcAft>
              <a:buClrTx/>
              <a:buSzTx/>
              <a:buFontTx/>
              <a:buNone/>
              <a:tabLst/>
              <a:defRPr/>
            </a:pPr>
            <a:fld id="{449D96D9-E613-4056-AE66-EDF39543AF89}"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89642" rtl="0" eaLnBrk="1" fontAlgn="auto" latinLnBrk="0" hangingPunct="1">
                <a:lnSpc>
                  <a:spcPct val="100000"/>
                </a:lnSpc>
                <a:spcBef>
                  <a:spcPts val="0"/>
                </a:spcBef>
                <a:spcAft>
                  <a:spcPts val="0"/>
                </a:spcAft>
                <a:buClrTx/>
                <a:buSzTx/>
                <a:buFontTx/>
                <a:buNone/>
                <a:tabLst/>
                <a:defRPr/>
              </a:pPr>
              <a:t>24</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96729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389642" rtl="0" eaLnBrk="1" fontAlgn="auto" latinLnBrk="0" hangingPunct="1">
              <a:lnSpc>
                <a:spcPct val="100000"/>
              </a:lnSpc>
              <a:spcBef>
                <a:spcPts val="0"/>
              </a:spcBef>
              <a:spcAft>
                <a:spcPts val="0"/>
              </a:spcAft>
              <a:buClrTx/>
              <a:buSzTx/>
              <a:buFontTx/>
              <a:buNone/>
              <a:tabLst/>
              <a:defRPr/>
            </a:pPr>
            <a:fld id="{449D96D9-E613-4056-AE66-EDF39543AF89}"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89642" rtl="0" eaLnBrk="1" fontAlgn="auto" latinLnBrk="0" hangingPunct="1">
                <a:lnSpc>
                  <a:spcPct val="100000"/>
                </a:lnSpc>
                <a:spcBef>
                  <a:spcPts val="0"/>
                </a:spcBef>
                <a:spcAft>
                  <a:spcPts val="0"/>
                </a:spcAft>
                <a:buClrTx/>
                <a:buSzTx/>
                <a:buFontTx/>
                <a:buNone/>
                <a:tabLst/>
                <a:defRPr/>
              </a:pPr>
              <a:t>25</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24339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389642" rtl="0" eaLnBrk="1" fontAlgn="auto" latinLnBrk="0" hangingPunct="1">
              <a:lnSpc>
                <a:spcPct val="100000"/>
              </a:lnSpc>
              <a:spcBef>
                <a:spcPts val="0"/>
              </a:spcBef>
              <a:spcAft>
                <a:spcPts val="0"/>
              </a:spcAft>
              <a:buClrTx/>
              <a:buSzTx/>
              <a:buFontTx/>
              <a:buNone/>
              <a:tabLst/>
              <a:defRPr/>
            </a:pPr>
            <a:fld id="{449D96D9-E613-4056-AE66-EDF39543AF89}"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89642" rtl="0" eaLnBrk="1" fontAlgn="auto" latinLnBrk="0" hangingPunct="1">
                <a:lnSpc>
                  <a:spcPct val="100000"/>
                </a:lnSpc>
                <a:spcBef>
                  <a:spcPts val="0"/>
                </a:spcBef>
                <a:spcAft>
                  <a:spcPts val="0"/>
                </a:spcAft>
                <a:buClrTx/>
                <a:buSzTx/>
                <a:buFontTx/>
                <a:buNone/>
                <a:tabLst/>
                <a:defRPr/>
              </a:pPr>
              <a:t>26</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21733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389642" rtl="0" eaLnBrk="1" fontAlgn="auto" latinLnBrk="0" hangingPunct="1">
              <a:lnSpc>
                <a:spcPct val="100000"/>
              </a:lnSpc>
              <a:spcBef>
                <a:spcPts val="0"/>
              </a:spcBef>
              <a:spcAft>
                <a:spcPts val="0"/>
              </a:spcAft>
              <a:buClrTx/>
              <a:buSzTx/>
              <a:buFontTx/>
              <a:buNone/>
              <a:tabLst/>
              <a:defRPr/>
            </a:pPr>
            <a:fld id="{449D96D9-E613-4056-AE66-EDF39543AF89}"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89642" rtl="0" eaLnBrk="1" fontAlgn="auto" latinLnBrk="0" hangingPunct="1">
                <a:lnSpc>
                  <a:spcPct val="100000"/>
                </a:lnSpc>
                <a:spcBef>
                  <a:spcPts val="0"/>
                </a:spcBef>
                <a:spcAft>
                  <a:spcPts val="0"/>
                </a:spcAft>
                <a:buClrTx/>
                <a:buSzTx/>
                <a:buFontTx/>
                <a:buNone/>
                <a:tabLst/>
                <a:defRPr/>
              </a:pPr>
              <a:t>27</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729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389642" rtl="0" eaLnBrk="1" fontAlgn="auto" latinLnBrk="0" hangingPunct="1">
              <a:lnSpc>
                <a:spcPct val="100000"/>
              </a:lnSpc>
              <a:spcBef>
                <a:spcPts val="0"/>
              </a:spcBef>
              <a:spcAft>
                <a:spcPts val="0"/>
              </a:spcAft>
              <a:buClrTx/>
              <a:buSzTx/>
              <a:buFontTx/>
              <a:buNone/>
              <a:tabLst/>
              <a:defRPr/>
            </a:pPr>
            <a:fld id="{449D96D9-E613-4056-AE66-EDF39543AF89}"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89642" rtl="0" eaLnBrk="1" fontAlgn="auto" latinLnBrk="0" hangingPunct="1">
                <a:lnSpc>
                  <a:spcPct val="100000"/>
                </a:lnSpc>
                <a:spcBef>
                  <a:spcPts val="0"/>
                </a:spcBef>
                <a:spcAft>
                  <a:spcPts val="0"/>
                </a:spcAft>
                <a:buClrTx/>
                <a:buSzTx/>
                <a:buFontTx/>
                <a:buNone/>
                <a:tabLst/>
                <a:defRPr/>
              </a:pPr>
              <a:t>3</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5599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389642" rtl="0" eaLnBrk="1" fontAlgn="auto" latinLnBrk="0" hangingPunct="1">
              <a:lnSpc>
                <a:spcPct val="100000"/>
              </a:lnSpc>
              <a:spcBef>
                <a:spcPts val="0"/>
              </a:spcBef>
              <a:spcAft>
                <a:spcPts val="0"/>
              </a:spcAft>
              <a:buClrTx/>
              <a:buSzTx/>
              <a:buFontTx/>
              <a:buNone/>
              <a:tabLst/>
              <a:defRPr/>
            </a:pPr>
            <a:fld id="{449D96D9-E613-4056-AE66-EDF39543AF89}"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89642" rtl="0" eaLnBrk="1" fontAlgn="auto" latinLnBrk="0" hangingPunct="1">
                <a:lnSpc>
                  <a:spcPct val="100000"/>
                </a:lnSpc>
                <a:spcBef>
                  <a:spcPts val="0"/>
                </a:spcBef>
                <a:spcAft>
                  <a:spcPts val="0"/>
                </a:spcAft>
                <a:buClrTx/>
                <a:buSzTx/>
                <a:buFontTx/>
                <a:buNone/>
                <a:tabLst/>
                <a:defRPr/>
              </a:pPr>
              <a:t>4</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3970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389642" rtl="0" eaLnBrk="1" fontAlgn="auto" latinLnBrk="0" hangingPunct="1">
              <a:lnSpc>
                <a:spcPct val="100000"/>
              </a:lnSpc>
              <a:spcBef>
                <a:spcPts val="0"/>
              </a:spcBef>
              <a:spcAft>
                <a:spcPts val="0"/>
              </a:spcAft>
              <a:buClrTx/>
              <a:buSzTx/>
              <a:buFontTx/>
              <a:buNone/>
              <a:tabLst/>
              <a:defRPr/>
            </a:pPr>
            <a:fld id="{449D96D9-E613-4056-AE66-EDF39543AF89}"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89642" rtl="0" eaLnBrk="1" fontAlgn="auto" latinLnBrk="0" hangingPunct="1">
                <a:lnSpc>
                  <a:spcPct val="100000"/>
                </a:lnSpc>
                <a:spcBef>
                  <a:spcPts val="0"/>
                </a:spcBef>
                <a:spcAft>
                  <a:spcPts val="0"/>
                </a:spcAft>
                <a:buClrTx/>
                <a:buSzTx/>
                <a:buFontTx/>
                <a:buNone/>
                <a:tabLst/>
                <a:defRPr/>
              </a:pPr>
              <a:t>5</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7721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389642" rtl="0" eaLnBrk="1" fontAlgn="auto" latinLnBrk="0" hangingPunct="1">
              <a:lnSpc>
                <a:spcPct val="100000"/>
              </a:lnSpc>
              <a:spcBef>
                <a:spcPts val="0"/>
              </a:spcBef>
              <a:spcAft>
                <a:spcPts val="0"/>
              </a:spcAft>
              <a:buClrTx/>
              <a:buSzTx/>
              <a:buFontTx/>
              <a:buNone/>
              <a:tabLst/>
              <a:defRPr/>
            </a:pPr>
            <a:fld id="{449D96D9-E613-4056-AE66-EDF39543AF89}"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89642" rtl="0" eaLnBrk="1" fontAlgn="auto" latinLnBrk="0" hangingPunct="1">
                <a:lnSpc>
                  <a:spcPct val="100000"/>
                </a:lnSpc>
                <a:spcBef>
                  <a:spcPts val="0"/>
                </a:spcBef>
                <a:spcAft>
                  <a:spcPts val="0"/>
                </a:spcAft>
                <a:buClrTx/>
                <a:buSzTx/>
                <a:buFontTx/>
                <a:buNone/>
                <a:tabLst/>
                <a:defRPr/>
              </a:pPr>
              <a:t>6</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6385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389642" rtl="0" eaLnBrk="1" fontAlgn="auto" latinLnBrk="0" hangingPunct="1">
              <a:lnSpc>
                <a:spcPct val="100000"/>
              </a:lnSpc>
              <a:spcBef>
                <a:spcPts val="0"/>
              </a:spcBef>
              <a:spcAft>
                <a:spcPts val="0"/>
              </a:spcAft>
              <a:buClrTx/>
              <a:buSzTx/>
              <a:buFontTx/>
              <a:buNone/>
              <a:tabLst/>
              <a:defRPr/>
            </a:pPr>
            <a:fld id="{449D96D9-E613-4056-AE66-EDF39543AF89}"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89642" rtl="0" eaLnBrk="1" fontAlgn="auto" latinLnBrk="0" hangingPunct="1">
                <a:lnSpc>
                  <a:spcPct val="100000"/>
                </a:lnSpc>
                <a:spcBef>
                  <a:spcPts val="0"/>
                </a:spcBef>
                <a:spcAft>
                  <a:spcPts val="0"/>
                </a:spcAft>
                <a:buClrTx/>
                <a:buSzTx/>
                <a:buFontTx/>
                <a:buNone/>
                <a:tabLst/>
                <a:defRPr/>
              </a:pPr>
              <a:t>7</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56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389642" rtl="0" eaLnBrk="1" fontAlgn="auto" latinLnBrk="0" hangingPunct="1">
              <a:lnSpc>
                <a:spcPct val="100000"/>
              </a:lnSpc>
              <a:spcBef>
                <a:spcPts val="0"/>
              </a:spcBef>
              <a:spcAft>
                <a:spcPts val="0"/>
              </a:spcAft>
              <a:buClrTx/>
              <a:buSzTx/>
              <a:buFontTx/>
              <a:buNone/>
              <a:tabLst/>
              <a:defRPr/>
            </a:pPr>
            <a:fld id="{449D96D9-E613-4056-AE66-EDF39543AF89}"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89642" rtl="0" eaLnBrk="1" fontAlgn="auto" latinLnBrk="0" hangingPunct="1">
                <a:lnSpc>
                  <a:spcPct val="100000"/>
                </a:lnSpc>
                <a:spcBef>
                  <a:spcPts val="0"/>
                </a:spcBef>
                <a:spcAft>
                  <a:spcPts val="0"/>
                </a:spcAft>
                <a:buClrTx/>
                <a:buSzTx/>
                <a:buFontTx/>
                <a:buNone/>
                <a:tabLst/>
                <a:defRPr/>
              </a:pPr>
              <a:t>8</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5273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389642" rtl="0" eaLnBrk="1" fontAlgn="auto" latinLnBrk="0" hangingPunct="1">
              <a:lnSpc>
                <a:spcPct val="100000"/>
              </a:lnSpc>
              <a:spcBef>
                <a:spcPts val="0"/>
              </a:spcBef>
              <a:spcAft>
                <a:spcPts val="0"/>
              </a:spcAft>
              <a:buClrTx/>
              <a:buSzTx/>
              <a:buFontTx/>
              <a:buNone/>
              <a:tabLst/>
              <a:defRPr/>
            </a:pPr>
            <a:fld id="{449D96D9-E613-4056-AE66-EDF39543AF89}"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89642" rtl="0" eaLnBrk="1" fontAlgn="auto" latinLnBrk="0" hangingPunct="1">
                <a:lnSpc>
                  <a:spcPct val="100000"/>
                </a:lnSpc>
                <a:spcBef>
                  <a:spcPts val="0"/>
                </a:spcBef>
                <a:spcAft>
                  <a:spcPts val="0"/>
                </a:spcAft>
                <a:buClrTx/>
                <a:buSzTx/>
                <a:buFontTx/>
                <a:buNone/>
                <a:tabLst/>
                <a:defRPr/>
              </a:pPr>
              <a:t>9</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105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Placeholder"/>
          <p:cNvSpPr>
            <a:spLocks noGrp="1"/>
          </p:cNvSpPr>
          <p:nvPr>
            <p:ph type="subTitle" idx="1" hasCustomPrompt="1"/>
          </p:nvPr>
        </p:nvSpPr>
        <p:spPr>
          <a:xfrm>
            <a:off x="623959" y="2903807"/>
            <a:ext cx="8255996" cy="480000"/>
          </a:xfrm>
          <a:prstGeom prst="rect">
            <a:avLst/>
          </a:prstGeom>
        </p:spPr>
        <p:txBody>
          <a:bodyPr lIns="36000" tIns="0" rIns="0" bIns="0" anchor="ctr" anchorCtr="0">
            <a:normAutofit/>
          </a:bodyPr>
          <a:lstStyle>
            <a:lvl1pPr marL="0" indent="0" algn="r">
              <a:buNone/>
              <a:defRPr sz="2000">
                <a:solidFill>
                  <a:srgbClr val="FFFFFF"/>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add Presenter name or subtitle</a:t>
            </a:r>
          </a:p>
        </p:txBody>
      </p:sp>
      <p:sp>
        <p:nvSpPr>
          <p:cNvPr id="2" name="TitlePlaceholder"/>
          <p:cNvSpPr>
            <a:spLocks noGrp="1"/>
          </p:cNvSpPr>
          <p:nvPr>
            <p:ph type="ctrTitle" hasCustomPrompt="1"/>
          </p:nvPr>
        </p:nvSpPr>
        <p:spPr>
          <a:xfrm>
            <a:off x="671955" y="1487901"/>
            <a:ext cx="8208000" cy="1392000"/>
          </a:xfrm>
          <a:prstGeom prst="rect">
            <a:avLst/>
          </a:prstGeom>
        </p:spPr>
        <p:txBody>
          <a:bodyPr lIns="0" tIns="0" rIns="36000" bIns="0" anchor="ctr" anchorCtr="0">
            <a:normAutofit/>
          </a:bodyPr>
          <a:lstStyle>
            <a:lvl1pPr algn="r">
              <a:defRPr sz="3000">
                <a:solidFill>
                  <a:schemeClr val="tx2"/>
                </a:solidFill>
              </a:defRPr>
            </a:lvl1pPr>
          </a:lstStyle>
          <a:p>
            <a:r>
              <a:rPr lang="en-US" dirty="0"/>
              <a:t>Click to add Master title style</a:t>
            </a:r>
          </a:p>
        </p:txBody>
      </p:sp>
      <p:sp>
        <p:nvSpPr>
          <p:cNvPr id="9" name="Segnaposto testo 8">
            <a:extLst>
              <a:ext uri="{FF2B5EF4-FFF2-40B4-BE49-F238E27FC236}">
                <a16:creationId xmlns:a16="http://schemas.microsoft.com/office/drawing/2014/main" id="{CF97BBE9-793C-4724-B49B-E8F384BB3AB6}"/>
              </a:ext>
            </a:extLst>
          </p:cNvPr>
          <p:cNvSpPr>
            <a:spLocks noGrp="1"/>
          </p:cNvSpPr>
          <p:nvPr>
            <p:ph type="body" sz="quarter" idx="10" hasCustomPrompt="1"/>
          </p:nvPr>
        </p:nvSpPr>
        <p:spPr>
          <a:xfrm>
            <a:off x="9255125" y="1809750"/>
            <a:ext cx="2816802" cy="665163"/>
          </a:xfrm>
          <a:prstGeom prst="rect">
            <a:avLst/>
          </a:prstGeom>
        </p:spPr>
        <p:txBody>
          <a:bodyPr anchor="ctr"/>
          <a:lstStyle>
            <a:lvl1pPr>
              <a:defRPr sz="2000">
                <a:solidFill>
                  <a:schemeClr val="bg1"/>
                </a:solidFill>
              </a:defRPr>
            </a:lvl1pPr>
            <a:lvl2pPr>
              <a:buNone/>
              <a:defRPr/>
            </a:lvl2pPr>
            <a:lvl3pPr>
              <a:buNone/>
              <a:defRPr/>
            </a:lvl3pPr>
            <a:lvl4pPr>
              <a:buNone/>
              <a:defRPr/>
            </a:lvl4pPr>
            <a:lvl5pPr>
              <a:buNone/>
              <a:defRPr/>
            </a:lvl5pPr>
          </a:lstStyle>
          <a:p>
            <a:pPr lvl="0"/>
            <a:r>
              <a:rPr lang="it-IT" dirty="0"/>
              <a:t>Click to </a:t>
            </a:r>
            <a:r>
              <a:rPr lang="it-IT" dirty="0" err="1"/>
              <a:t>add</a:t>
            </a:r>
            <a:r>
              <a:rPr lang="it-IT" dirty="0"/>
              <a:t> Place and Date</a:t>
            </a:r>
          </a:p>
        </p:txBody>
      </p:sp>
    </p:spTree>
    <p:extLst>
      <p:ext uri="{BB962C8B-B14F-4D97-AF65-F5344CB8AC3E}">
        <p14:creationId xmlns:p14="http://schemas.microsoft.com/office/powerpoint/2010/main" val="1584441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9" name="TextPlaceholder">
            <a:extLst>
              <a:ext uri="{FF2B5EF4-FFF2-40B4-BE49-F238E27FC236}">
                <a16:creationId xmlns:a16="http://schemas.microsoft.com/office/drawing/2014/main" id="{BEF6D902-7ED8-440E-B912-E56D90E4D5C1}"/>
              </a:ext>
            </a:extLst>
          </p:cNvPr>
          <p:cNvSpPr>
            <a:spLocks noGrp="1"/>
          </p:cNvSpPr>
          <p:nvPr>
            <p:ph type="body" sz="quarter" idx="12"/>
          </p:nvPr>
        </p:nvSpPr>
        <p:spPr>
          <a:xfrm>
            <a:off x="719667" y="1714840"/>
            <a:ext cx="10944000" cy="168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906DBCF0-72F1-4B0A-BFB5-28AF36D099E8}"/>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747BF826-64A7-436D-B053-EFB8BB6A0BBC}"/>
              </a:ext>
            </a:extLst>
          </p:cNvPr>
          <p:cNvSpPr>
            <a:spLocks noGrp="1"/>
          </p:cNvSpPr>
          <p:nvPr>
            <p:ph type="sldNum" sz="quarter" idx="13"/>
          </p:nvPr>
        </p:nvSpPr>
        <p:spPr/>
        <p:txBody>
          <a:bodyPr/>
          <a:lstStyle/>
          <a:p>
            <a:fld id="{88FCD685-7351-44BA-95C6-C2AA00354D7E}" type="slidenum">
              <a:rPr lang="en-GB" smtClean="0"/>
              <a:pPr/>
              <a:t>‹N›</a:t>
            </a:fld>
            <a:endParaRPr lang="en-GB" dirty="0"/>
          </a:p>
        </p:txBody>
      </p:sp>
    </p:spTree>
    <p:extLst>
      <p:ext uri="{BB962C8B-B14F-4D97-AF65-F5344CB8AC3E}">
        <p14:creationId xmlns:p14="http://schemas.microsoft.com/office/powerpoint/2010/main" val="1670124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 Single">
    <p:spTree>
      <p:nvGrpSpPr>
        <p:cNvPr id="1" name=""/>
        <p:cNvGrpSpPr/>
        <p:nvPr/>
      </p:nvGrpSpPr>
      <p:grpSpPr>
        <a:xfrm>
          <a:off x="0" y="0"/>
          <a:ext cx="0" cy="0"/>
          <a:chOff x="0" y="0"/>
          <a:chExt cx="0" cy="0"/>
        </a:xfrm>
      </p:grpSpPr>
      <p:sp>
        <p:nvSpPr>
          <p:cNvPr id="2" name="SlideNumberPlaceholder">
            <a:extLst>
              <a:ext uri="{FF2B5EF4-FFF2-40B4-BE49-F238E27FC236}">
                <a16:creationId xmlns:a16="http://schemas.microsoft.com/office/drawing/2014/main" id="{05E22A60-87FF-45AE-9F5E-22726DD99BC6}"/>
              </a:ext>
            </a:extLst>
          </p:cNvPr>
          <p:cNvSpPr>
            <a:spLocks noGrp="1"/>
          </p:cNvSpPr>
          <p:nvPr>
            <p:ph type="sldNum" sz="quarter" idx="14"/>
          </p:nvPr>
        </p:nvSpPr>
        <p:spPr/>
        <p:txBody>
          <a:bodyPr/>
          <a:lstStyle>
            <a:lvl1pPr>
              <a:defRPr sz="1000">
                <a:latin typeface="Calibri" panose="020F0502020204030204" pitchFamily="34" charset="0"/>
                <a:cs typeface="Calibri" panose="020F0502020204030204" pitchFamily="34" charset="0"/>
              </a:defRPr>
            </a:lvl1pPr>
          </a:lstStyle>
          <a:p>
            <a:fld id="{88FCD685-7351-44BA-95C6-C2AA00354D7E}" type="slidenum">
              <a:rPr lang="en-GB" smtClean="0"/>
              <a:pPr/>
              <a:t>‹N›</a:t>
            </a:fld>
            <a:endParaRPr lang="en-GB" dirty="0"/>
          </a:p>
        </p:txBody>
      </p:sp>
      <p:sp>
        <p:nvSpPr>
          <p:cNvPr id="8" name="TextPlaceholder">
            <a:extLst>
              <a:ext uri="{FF2B5EF4-FFF2-40B4-BE49-F238E27FC236}">
                <a16:creationId xmlns:a16="http://schemas.microsoft.com/office/drawing/2014/main" id="{FE88CCE9-4D57-4A47-ADB0-6E5BE8D24068}"/>
              </a:ext>
            </a:extLst>
          </p:cNvPr>
          <p:cNvSpPr>
            <a:spLocks noGrp="1"/>
          </p:cNvSpPr>
          <p:nvPr>
            <p:ph sz="quarter" idx="11" hasCustomPrompt="1"/>
          </p:nvPr>
        </p:nvSpPr>
        <p:spPr>
          <a:xfrm>
            <a:off x="614598" y="1490872"/>
            <a:ext cx="10943167" cy="4797502"/>
          </a:xfrm>
          <a:prstGeom prst="rect">
            <a:avLst/>
          </a:prstGeom>
        </p:spPr>
        <p:txBody>
          <a:bodyPr/>
          <a:lstStyle>
            <a:lvl1pPr marL="0" indent="0">
              <a:buNone/>
              <a:defRPr sz="1200">
                <a:solidFill>
                  <a:srgbClr val="5D0749"/>
                </a:solidFill>
              </a:defRPr>
            </a:lvl1pPr>
            <a:lvl2pPr>
              <a:defRPr sz="1050">
                <a:solidFill>
                  <a:srgbClr val="5D0749"/>
                </a:solidFill>
              </a:defRPr>
            </a:lvl2pPr>
            <a:lvl3pPr>
              <a:defRPr sz="900">
                <a:solidFill>
                  <a:srgbClr val="5D0749"/>
                </a:solidFill>
              </a:defRPr>
            </a:lvl3pPr>
            <a:lvl4pPr>
              <a:defRPr sz="900">
                <a:solidFill>
                  <a:srgbClr val="5D0749"/>
                </a:solidFill>
              </a:defRPr>
            </a:lvl4pPr>
            <a:lvl5pPr>
              <a:defRPr sz="900">
                <a:solidFill>
                  <a:srgbClr val="5D0749"/>
                </a:solidFill>
              </a:defRPr>
            </a:lvl5p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PresentationTitlePlaceholder">
            <a:extLst>
              <a:ext uri="{FF2B5EF4-FFF2-40B4-BE49-F238E27FC236}">
                <a16:creationId xmlns:a16="http://schemas.microsoft.com/office/drawing/2014/main" id="{11E94912-31D0-4ABB-9BE5-5791267F80BA}"/>
              </a:ext>
            </a:extLst>
          </p:cNvPr>
          <p:cNvSpPr txBox="1"/>
          <p:nvPr userDrawn="1"/>
        </p:nvSpPr>
        <p:spPr>
          <a:xfrm>
            <a:off x="624000" y="262088"/>
            <a:ext cx="10944000" cy="492443"/>
          </a:xfrm>
          <a:prstGeom prst="rect">
            <a:avLst/>
          </a:prstGeom>
          <a:noFill/>
        </p:spPr>
        <p:txBody>
          <a:bodyPr wrap="square" lIns="0" tIns="0" rIns="0" bIns="0" rtlCol="0">
            <a:noAutofit/>
          </a:bodyPr>
          <a:lstStyle/>
          <a:p>
            <a:pPr>
              <a:spcBef>
                <a:spcPts val="1200"/>
              </a:spcBef>
            </a:pPr>
            <a:endParaRPr lang="en-GB" sz="1600" b="0" dirty="0">
              <a:solidFill>
                <a:schemeClr val="bg1">
                  <a:lumMod val="95000"/>
                </a:schemeClr>
              </a:solidFill>
            </a:endParaRPr>
          </a:p>
        </p:txBody>
      </p:sp>
      <p:sp>
        <p:nvSpPr>
          <p:cNvPr id="10" name="TextPlaceholder">
            <a:extLst>
              <a:ext uri="{FF2B5EF4-FFF2-40B4-BE49-F238E27FC236}">
                <a16:creationId xmlns:a16="http://schemas.microsoft.com/office/drawing/2014/main" id="{14614DDF-E832-4C53-8343-058959080508}"/>
              </a:ext>
            </a:extLst>
          </p:cNvPr>
          <p:cNvSpPr>
            <a:spLocks noGrp="1"/>
          </p:cNvSpPr>
          <p:nvPr>
            <p:ph sz="quarter" idx="15" hasCustomPrompt="1"/>
          </p:nvPr>
        </p:nvSpPr>
        <p:spPr>
          <a:xfrm>
            <a:off x="614598" y="262087"/>
            <a:ext cx="10943167" cy="576000"/>
          </a:xfrm>
          <a:prstGeom prst="rect">
            <a:avLst/>
          </a:prstGeom>
        </p:spPr>
        <p:txBody>
          <a:bodyPr anchor="ctr"/>
          <a:lstStyle>
            <a:lvl1pPr marL="0" indent="0">
              <a:buNone/>
              <a:defRPr sz="1350">
                <a:solidFill>
                  <a:srgbClr val="5D0749"/>
                </a:solidFill>
              </a:defRPr>
            </a:lvl1pPr>
            <a:lvl2pPr>
              <a:defRPr sz="1200">
                <a:solidFill>
                  <a:srgbClr val="5D0749"/>
                </a:solidFill>
              </a:defRPr>
            </a:lvl2pPr>
            <a:lvl3pPr>
              <a:defRPr sz="1050">
                <a:solidFill>
                  <a:srgbClr val="5D0749"/>
                </a:solidFill>
              </a:defRPr>
            </a:lvl3pPr>
            <a:lvl4pPr>
              <a:defRPr sz="1050">
                <a:solidFill>
                  <a:srgbClr val="5D0749"/>
                </a:solidFill>
              </a:defRPr>
            </a:lvl4pPr>
            <a:lvl5pPr>
              <a:defRPr sz="1050">
                <a:solidFill>
                  <a:srgbClr val="5D0749"/>
                </a:solidFill>
              </a:defRPr>
            </a:lvl5pPr>
          </a:lstStyle>
          <a:p>
            <a:pPr lvl="0"/>
            <a:r>
              <a:rPr lang="en-US" dirty="0"/>
              <a:t>Click to insert a “partner or client” Logo</a:t>
            </a:r>
          </a:p>
        </p:txBody>
      </p:sp>
      <p:sp>
        <p:nvSpPr>
          <p:cNvPr id="11" name="TextPlaceholder">
            <a:extLst>
              <a:ext uri="{FF2B5EF4-FFF2-40B4-BE49-F238E27FC236}">
                <a16:creationId xmlns:a16="http://schemas.microsoft.com/office/drawing/2014/main" id="{17712758-B403-4C3F-B400-46D3B8EEEF5D}"/>
              </a:ext>
            </a:extLst>
          </p:cNvPr>
          <p:cNvSpPr>
            <a:spLocks noGrp="1"/>
          </p:cNvSpPr>
          <p:nvPr>
            <p:ph sz="quarter" idx="16" hasCustomPrompt="1"/>
          </p:nvPr>
        </p:nvSpPr>
        <p:spPr>
          <a:xfrm>
            <a:off x="614598" y="1004342"/>
            <a:ext cx="10943167" cy="475204"/>
          </a:xfrm>
          <a:prstGeom prst="rect">
            <a:avLst/>
          </a:prstGeom>
        </p:spPr>
        <p:txBody>
          <a:bodyPr anchor="ctr"/>
          <a:lstStyle>
            <a:lvl1pPr marL="0" indent="0">
              <a:buNone/>
              <a:defRPr sz="1350">
                <a:solidFill>
                  <a:srgbClr val="5D0749"/>
                </a:solidFill>
              </a:defRPr>
            </a:lvl1pPr>
            <a:lvl2pPr>
              <a:defRPr sz="1200">
                <a:solidFill>
                  <a:srgbClr val="5D0749"/>
                </a:solidFill>
              </a:defRPr>
            </a:lvl2pPr>
            <a:lvl3pPr>
              <a:defRPr sz="1050">
                <a:solidFill>
                  <a:srgbClr val="5D0749"/>
                </a:solidFill>
              </a:defRPr>
            </a:lvl3pPr>
            <a:lvl4pPr>
              <a:defRPr sz="1050">
                <a:solidFill>
                  <a:srgbClr val="5D0749"/>
                </a:solidFill>
              </a:defRPr>
            </a:lvl4pPr>
            <a:lvl5pPr>
              <a:defRPr sz="1050">
                <a:solidFill>
                  <a:srgbClr val="5D0749"/>
                </a:solidFill>
              </a:defRPr>
            </a:lvl5pPr>
          </a:lstStyle>
          <a:p>
            <a:pPr lvl="0"/>
            <a:r>
              <a:rPr lang="en-US" dirty="0"/>
              <a:t>Click to insert Master Title</a:t>
            </a:r>
          </a:p>
        </p:txBody>
      </p:sp>
    </p:spTree>
    <p:extLst>
      <p:ext uri="{BB962C8B-B14F-4D97-AF65-F5344CB8AC3E}">
        <p14:creationId xmlns:p14="http://schemas.microsoft.com/office/powerpoint/2010/main" val="26606626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12" name="Immagine 11">
            <a:extLst>
              <a:ext uri="{FF2B5EF4-FFF2-40B4-BE49-F238E27FC236}">
                <a16:creationId xmlns:a16="http://schemas.microsoft.com/office/drawing/2014/main" id="{C7DE38E9-575F-4B04-B5B1-FF005F58C36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390" b="22244"/>
          <a:stretch/>
        </p:blipFill>
        <p:spPr>
          <a:xfrm>
            <a:off x="0" y="-52466"/>
            <a:ext cx="12192000" cy="6396641"/>
          </a:xfrm>
          <a:prstGeom prst="rect">
            <a:avLst/>
          </a:prstGeom>
        </p:spPr>
      </p:pic>
      <p:sp>
        <p:nvSpPr>
          <p:cNvPr id="9" name="OfficeListTextBox">
            <a:extLst>
              <a:ext uri="{FF2B5EF4-FFF2-40B4-BE49-F238E27FC236}">
                <a16:creationId xmlns:a16="http://schemas.microsoft.com/office/drawing/2014/main" id="{F7023F95-E4E5-4F48-86B7-2C82C1C69562}"/>
              </a:ext>
            </a:extLst>
          </p:cNvPr>
          <p:cNvSpPr txBox="1"/>
          <p:nvPr userDrawn="1"/>
        </p:nvSpPr>
        <p:spPr>
          <a:xfrm>
            <a:off x="288000" y="6432000"/>
            <a:ext cx="10982400" cy="288000"/>
          </a:xfrm>
          <a:prstGeom prst="rect">
            <a:avLst/>
          </a:prstGeom>
          <a:noFill/>
        </p:spPr>
        <p:txBody>
          <a:bodyPr wrap="square" lIns="96000" tIns="48000" rIns="0" bIns="48000" rtlCol="0" anchor="ctr" anchorCtr="0">
            <a:noAutofit/>
          </a:bodyPr>
          <a:lstStyle/>
          <a:p>
            <a:pPr algn="r"/>
            <a:r>
              <a:rPr lang="en-GB" sz="1333" dirty="0">
                <a:solidFill>
                  <a:srgbClr val="5D0749"/>
                </a:solidFill>
                <a:latin typeface="Calibri" panose="020F0502020204030204" pitchFamily="34" charset="0"/>
                <a:cs typeface="Calibri" panose="020F0502020204030204" pitchFamily="34" charset="0"/>
              </a:rPr>
              <a:t>Belgium  |  China  |  France  |  Germany  |  Ireland  |  Italy  |  Luxembourg  |  Netherlands  |  Spain  |  UK  |  US (Silicon Valley)  |  </a:t>
            </a:r>
            <a:r>
              <a:rPr lang="en-GB" sz="1333" b="1" dirty="0">
                <a:solidFill>
                  <a:srgbClr val="5D0749"/>
                </a:solidFill>
                <a:latin typeface="Calibri" panose="020F0502020204030204" pitchFamily="34" charset="0"/>
                <a:cs typeface="Calibri" panose="020F0502020204030204" pitchFamily="34" charset="0"/>
              </a:rPr>
              <a:t>fieldfisher.com</a:t>
            </a:r>
          </a:p>
        </p:txBody>
      </p:sp>
      <p:pic>
        <p:nvPicPr>
          <p:cNvPr id="4" name="FieldfisherLogo" title="\\brochet\brochet\PPT\Fieldfisher Logos\Fieldfisher white highres.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383377" y="431972"/>
            <a:ext cx="2371041" cy="431297"/>
          </a:xfrm>
          <a:prstGeom prst="rect">
            <a:avLst/>
          </a:prstGeom>
        </p:spPr>
      </p:pic>
      <p:sp>
        <p:nvSpPr>
          <p:cNvPr id="7" name="Rettangolo 6">
            <a:extLst>
              <a:ext uri="{FF2B5EF4-FFF2-40B4-BE49-F238E27FC236}">
                <a16:creationId xmlns:a16="http://schemas.microsoft.com/office/drawing/2014/main" id="{93D60B74-C7D9-47DB-A5A0-FC04313A019D}"/>
              </a:ext>
            </a:extLst>
          </p:cNvPr>
          <p:cNvSpPr/>
          <p:nvPr userDrawn="1"/>
        </p:nvSpPr>
        <p:spPr>
          <a:xfrm>
            <a:off x="0" y="1491521"/>
            <a:ext cx="9121515" cy="1326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ttangolo 7">
            <a:extLst>
              <a:ext uri="{FF2B5EF4-FFF2-40B4-BE49-F238E27FC236}">
                <a16:creationId xmlns:a16="http://schemas.microsoft.com/office/drawing/2014/main" id="{D9759C7C-F2D1-4D26-A435-63CD6F8FBA40}"/>
              </a:ext>
            </a:extLst>
          </p:cNvPr>
          <p:cNvSpPr/>
          <p:nvPr userDrawn="1"/>
        </p:nvSpPr>
        <p:spPr>
          <a:xfrm>
            <a:off x="9121514" y="1491521"/>
            <a:ext cx="3070485" cy="1326630"/>
          </a:xfrm>
          <a:prstGeom prst="rect">
            <a:avLst/>
          </a:prstGeom>
          <a:solidFill>
            <a:srgbClr val="5D0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0" name="Rettangolo 9">
            <a:extLst>
              <a:ext uri="{FF2B5EF4-FFF2-40B4-BE49-F238E27FC236}">
                <a16:creationId xmlns:a16="http://schemas.microsoft.com/office/drawing/2014/main" id="{B26F11DD-5425-4714-853E-6300F02AC0C5}"/>
              </a:ext>
            </a:extLst>
          </p:cNvPr>
          <p:cNvSpPr/>
          <p:nvPr userDrawn="1"/>
        </p:nvSpPr>
        <p:spPr>
          <a:xfrm>
            <a:off x="0" y="2833141"/>
            <a:ext cx="9121513" cy="610849"/>
          </a:xfrm>
          <a:prstGeom prst="rect">
            <a:avLst/>
          </a:prstGeom>
          <a:solidFill>
            <a:srgbClr val="0093D4">
              <a:alpha val="85000"/>
            </a:srgbClr>
          </a:solidFill>
          <a:ln>
            <a:solidFill>
              <a:srgbClr val="0093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ttangolo 12">
            <a:extLst>
              <a:ext uri="{FF2B5EF4-FFF2-40B4-BE49-F238E27FC236}">
                <a16:creationId xmlns:a16="http://schemas.microsoft.com/office/drawing/2014/main" id="{2CF0B9EB-BC35-455E-BBDE-0703D9AA95E4}"/>
              </a:ext>
            </a:extLst>
          </p:cNvPr>
          <p:cNvSpPr/>
          <p:nvPr userDrawn="1"/>
        </p:nvSpPr>
        <p:spPr>
          <a:xfrm>
            <a:off x="0" y="1491521"/>
            <a:ext cx="9121513" cy="13266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63666472"/>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377" rtl="0" eaLnBrk="1" latinLnBrk="0" hangingPunct="1">
        <a:lnSpc>
          <a:spcPct val="90000"/>
        </a:lnSpc>
        <a:spcBef>
          <a:spcPts val="1000"/>
        </a:spcBef>
        <a:buFontTx/>
        <a:buNone/>
        <a:defRPr sz="2667" kern="1200">
          <a:solidFill>
            <a:schemeClr val="tx1"/>
          </a:solidFill>
          <a:latin typeface="+mn-lt"/>
          <a:ea typeface="+mn-ea"/>
          <a:cs typeface="+mn-cs"/>
        </a:defRPr>
      </a:lvl1pPr>
      <a:lvl2pPr marL="479988" indent="-479988" algn="l" defTabSz="914377" rtl="0" eaLnBrk="1" latinLnBrk="0" hangingPunct="1">
        <a:lnSpc>
          <a:spcPct val="90000"/>
        </a:lnSpc>
        <a:spcBef>
          <a:spcPts val="500"/>
        </a:spcBef>
        <a:buFont typeface="Arial" panose="020B0604020202020204" pitchFamily="34" charset="0"/>
        <a:buChar char="•"/>
        <a:defRPr sz="2667" kern="1200">
          <a:solidFill>
            <a:schemeClr val="tx1"/>
          </a:solidFill>
          <a:latin typeface="+mn-lt"/>
          <a:ea typeface="+mn-ea"/>
          <a:cs typeface="+mn-cs"/>
        </a:defRPr>
      </a:lvl2pPr>
      <a:lvl3pPr marL="959976" indent="-479988" algn="l" defTabSz="914377" rtl="0" eaLnBrk="1" latinLnBrk="0" hangingPunct="1">
        <a:lnSpc>
          <a:spcPct val="90000"/>
        </a:lnSpc>
        <a:spcBef>
          <a:spcPts val="500"/>
        </a:spcBef>
        <a:buFont typeface="Calibri" panose="020F0502020204030204" pitchFamily="34" charset="0"/>
        <a:buChar char="–"/>
        <a:defRPr sz="2667" kern="1200">
          <a:solidFill>
            <a:schemeClr val="tx1"/>
          </a:solidFill>
          <a:latin typeface="+mn-lt"/>
          <a:ea typeface="+mn-ea"/>
          <a:cs typeface="+mn-cs"/>
        </a:defRPr>
      </a:lvl3pPr>
      <a:lvl4pPr marL="1439964" indent="-479988" algn="l" defTabSz="914377" rtl="0" eaLnBrk="1" latinLnBrk="0" hangingPunct="1">
        <a:lnSpc>
          <a:spcPct val="100000"/>
        </a:lnSpc>
        <a:spcBef>
          <a:spcPts val="533"/>
        </a:spcBef>
        <a:buFont typeface="Arial" panose="020B0604020202020204" pitchFamily="34" charset="0"/>
        <a:buChar char="•"/>
        <a:defRPr sz="2667" kern="1200">
          <a:solidFill>
            <a:schemeClr val="tx1"/>
          </a:solidFill>
          <a:latin typeface="+mn-lt"/>
          <a:ea typeface="+mn-ea"/>
          <a:cs typeface="+mn-cs"/>
        </a:defRPr>
      </a:lvl4pPr>
      <a:lvl5pPr marL="2057349" indent="-228594" algn="l" defTabSz="914377" rtl="0" eaLnBrk="1" latinLnBrk="0" hangingPunct="1">
        <a:lnSpc>
          <a:spcPct val="100000"/>
        </a:lnSpc>
        <a:spcBef>
          <a:spcPts val="533"/>
        </a:spcBef>
        <a:buFont typeface="Calibri" panose="020F0502020204030204" pitchFamily="34" charset="0"/>
        <a:buChar char="–"/>
        <a:defRPr sz="2667"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26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26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26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340">
          <p15:clr>
            <a:srgbClr val="F26B43"/>
          </p15:clr>
        </p15:guide>
        <p15:guide id="3" pos="63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720000"/>
            <a:ext cx="10560000" cy="576000"/>
          </a:xfrm>
          <a:prstGeom prst="rect">
            <a:avLst/>
          </a:prstGeom>
        </p:spPr>
        <p:txBody>
          <a:bodyPr vert="horz" lIns="0" tIns="0" rIns="0" bIns="0" rtlCol="0" anchor="ctr" anchorCtr="0">
            <a:noAutofit/>
          </a:bodyPr>
          <a:lstStyle/>
          <a:p>
            <a:r>
              <a:rPr lang="en-US" dirty="0"/>
              <a:t>Click to edit Master title style</a:t>
            </a:r>
          </a:p>
        </p:txBody>
      </p:sp>
      <p:sp>
        <p:nvSpPr>
          <p:cNvPr id="3" name="Text Placeholder 2"/>
          <p:cNvSpPr>
            <a:spLocks noGrp="1"/>
          </p:cNvSpPr>
          <p:nvPr>
            <p:ph type="body" idx="1"/>
          </p:nvPr>
        </p:nvSpPr>
        <p:spPr>
          <a:xfrm>
            <a:off x="720000" y="1714840"/>
            <a:ext cx="10944000" cy="16560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 </a:t>
            </a:r>
          </a:p>
          <a:p>
            <a:pPr lvl="7"/>
            <a:r>
              <a:rPr lang="en-US" dirty="0"/>
              <a:t>Eight</a:t>
            </a:r>
          </a:p>
          <a:p>
            <a:pPr lvl="8"/>
            <a:r>
              <a:rPr lang="en-US" dirty="0"/>
              <a:t>nine</a:t>
            </a:r>
          </a:p>
        </p:txBody>
      </p:sp>
      <p:sp>
        <p:nvSpPr>
          <p:cNvPr id="6" name="SlideNumberPlaceholder"/>
          <p:cNvSpPr>
            <a:spLocks noGrp="1"/>
          </p:cNvSpPr>
          <p:nvPr>
            <p:ph type="sldNum" sz="quarter" idx="4"/>
          </p:nvPr>
        </p:nvSpPr>
        <p:spPr>
          <a:xfrm>
            <a:off x="11328581" y="6432000"/>
            <a:ext cx="336000" cy="288000"/>
          </a:xfrm>
          <a:prstGeom prst="rect">
            <a:avLst/>
          </a:prstGeom>
        </p:spPr>
        <p:txBody>
          <a:bodyPr vert="horz" lIns="0" tIns="36000" rIns="0" bIns="36000" rtlCol="0" anchor="ctr" anchorCtr="0"/>
          <a:lstStyle>
            <a:lvl1pPr algn="r">
              <a:defRPr sz="1333">
                <a:solidFill>
                  <a:srgbClr val="5D0749"/>
                </a:solidFill>
                <a:latin typeface="Calibri" panose="020F0502020204030204" pitchFamily="34" charset="0"/>
                <a:cs typeface="Calibri" panose="020F0502020204030204" pitchFamily="34" charset="0"/>
              </a:defRPr>
            </a:lvl1pPr>
          </a:lstStyle>
          <a:p>
            <a:fld id="{88FCD685-7351-44BA-95C6-C2AA00354D7E}" type="slidenum">
              <a:rPr lang="en-GB" smtClean="0"/>
              <a:pPr/>
              <a:t>‹N›</a:t>
            </a:fld>
            <a:endParaRPr lang="en-GB" dirty="0"/>
          </a:p>
        </p:txBody>
      </p:sp>
      <p:sp>
        <p:nvSpPr>
          <p:cNvPr id="10" name="OfficeListTextBox">
            <a:extLst>
              <a:ext uri="{FF2B5EF4-FFF2-40B4-BE49-F238E27FC236}">
                <a16:creationId xmlns:a16="http://schemas.microsoft.com/office/drawing/2014/main" id="{EA77C72D-4CA6-432A-9EDA-ECC2D7CB8638}"/>
              </a:ext>
            </a:extLst>
          </p:cNvPr>
          <p:cNvSpPr txBox="1"/>
          <p:nvPr userDrawn="1"/>
        </p:nvSpPr>
        <p:spPr>
          <a:xfrm>
            <a:off x="288000" y="6431999"/>
            <a:ext cx="11136000" cy="288000"/>
          </a:xfrm>
          <a:prstGeom prst="rect">
            <a:avLst/>
          </a:prstGeom>
          <a:noFill/>
        </p:spPr>
        <p:txBody>
          <a:bodyPr wrap="square" lIns="96000" tIns="48000" rIns="0" bIns="48000" rtlCol="0" anchor="ctr" anchorCtr="0">
            <a:noAutofit/>
          </a:bodyPr>
          <a:lstStyle/>
          <a:p>
            <a:pPr algn="r"/>
            <a:r>
              <a:rPr lang="en-GB" sz="1333" dirty="0">
                <a:solidFill>
                  <a:srgbClr val="5D0749"/>
                </a:solidFill>
                <a:latin typeface="Calibri" panose="020F0502020204030204" pitchFamily="34" charset="0"/>
                <a:cs typeface="Calibri" panose="020F0502020204030204" pitchFamily="34" charset="0"/>
              </a:rPr>
              <a:t>Belgium  |  China  |  France  |  Germany  |  Ireland  |  Italy  |  Luxembourg  |  Netherlands  |  Spain  |  UK  |  US (Silicon Valley)  |  </a:t>
            </a:r>
            <a:r>
              <a:rPr lang="en-GB" sz="1333" b="1" dirty="0">
                <a:solidFill>
                  <a:srgbClr val="5D0749"/>
                </a:solidFill>
                <a:latin typeface="Calibri" panose="020F0502020204030204" pitchFamily="34" charset="0"/>
                <a:cs typeface="Calibri" panose="020F0502020204030204" pitchFamily="34" charset="0"/>
              </a:rPr>
              <a:t>fieldfisher.com</a:t>
            </a:r>
            <a:r>
              <a:rPr lang="en-GB" sz="1333" dirty="0">
                <a:solidFill>
                  <a:srgbClr val="5D0749"/>
                </a:solidFill>
                <a:latin typeface="Calibri" panose="020F0502020204030204" pitchFamily="34" charset="0"/>
                <a:cs typeface="Calibri" panose="020F0502020204030204" pitchFamily="34" charset="0"/>
              </a:rPr>
              <a:t>  |</a:t>
            </a:r>
            <a:endParaRPr lang="en-GB" sz="1333" b="0" dirty="0">
              <a:solidFill>
                <a:srgbClr val="5D0749"/>
              </a:solidFill>
              <a:latin typeface="Calibri" panose="020F0502020204030204" pitchFamily="34" charset="0"/>
              <a:cs typeface="Calibri" panose="020F0502020204030204" pitchFamily="34" charset="0"/>
            </a:endParaRPr>
          </a:p>
        </p:txBody>
      </p:sp>
      <p:pic>
        <p:nvPicPr>
          <p:cNvPr id="5" name="Immagine 4">
            <a:extLst>
              <a:ext uri="{FF2B5EF4-FFF2-40B4-BE49-F238E27FC236}">
                <a16:creationId xmlns:a16="http://schemas.microsoft.com/office/drawing/2014/main" id="{325F3CE7-6174-44A6-9A7A-D9AA700F1558}"/>
              </a:ext>
            </a:extLst>
          </p:cNvPr>
          <p:cNvPicPr>
            <a:picLocks noChangeAspect="1"/>
          </p:cNvPicPr>
          <p:nvPr userDrawn="1"/>
        </p:nvPicPr>
        <p:blipFill>
          <a:blip r:embed="rId5"/>
          <a:stretch>
            <a:fillRect/>
          </a:stretch>
        </p:blipFill>
        <p:spPr>
          <a:xfrm>
            <a:off x="9608693" y="534969"/>
            <a:ext cx="2055889" cy="370060"/>
          </a:xfrm>
          <a:prstGeom prst="rect">
            <a:avLst/>
          </a:prstGeom>
        </p:spPr>
      </p:pic>
    </p:spTree>
    <p:extLst>
      <p:ext uri="{BB962C8B-B14F-4D97-AF65-F5344CB8AC3E}">
        <p14:creationId xmlns:p14="http://schemas.microsoft.com/office/powerpoint/2010/main" val="293153614"/>
      </p:ext>
    </p:extLst>
  </p:cSld>
  <p:clrMap bg1="lt1" tx1="dk1" bg2="lt2" tx2="dk2" accent1="accent1" accent2="accent2" accent3="accent3" accent4="accent4" accent5="accent5" accent6="accent6" hlink="hlink" folHlink="folHlink"/>
  <p:sldLayoutIdLst>
    <p:sldLayoutId id="2147483663" r:id="rId1"/>
    <p:sldLayoutId id="2147483664" r:id="rId2"/>
  </p:sldLayoutIdLst>
  <p:hf hdr="0" ftr="0" dt="0"/>
  <p:txStyles>
    <p:titleStyle>
      <a:lvl1pPr algn="l" defTabSz="914377" rtl="0" eaLnBrk="1" latinLnBrk="0" hangingPunct="1">
        <a:lnSpc>
          <a:spcPct val="90000"/>
        </a:lnSpc>
        <a:spcBef>
          <a:spcPct val="0"/>
        </a:spcBef>
        <a:buNone/>
        <a:defRPr sz="2800" kern="1200">
          <a:solidFill>
            <a:srgbClr val="5D0749"/>
          </a:solidFill>
          <a:latin typeface="Calibri" panose="020F0502020204030204" pitchFamily="34" charset="0"/>
          <a:ea typeface="+mj-ea"/>
          <a:cs typeface="Calibri" panose="020F0502020204030204" pitchFamily="34" charset="0"/>
        </a:defRPr>
      </a:lvl1pPr>
    </p:titleStyle>
    <p:bodyStyle>
      <a:lvl1pPr marL="0" indent="0" algn="l" defTabSz="914377" rtl="0" eaLnBrk="1" latinLnBrk="0" hangingPunct="1">
        <a:lnSpc>
          <a:spcPct val="100000"/>
        </a:lnSpc>
        <a:spcBef>
          <a:spcPts val="0"/>
        </a:spcBef>
        <a:spcAft>
          <a:spcPts val="800"/>
        </a:spcAft>
        <a:buFontTx/>
        <a:buNone/>
        <a:defRPr sz="2000" kern="1200">
          <a:solidFill>
            <a:srgbClr val="FFFFFF"/>
          </a:solidFill>
          <a:latin typeface="Calibri" panose="020F0502020204030204" pitchFamily="34" charset="0"/>
          <a:ea typeface="+mn-ea"/>
          <a:cs typeface="Calibri" panose="020F0502020204030204" pitchFamily="34" charset="0"/>
        </a:defRPr>
      </a:lvl1pPr>
      <a:lvl2pPr marL="479988" indent="-479988" algn="l" defTabSz="914377" rtl="0" eaLnBrk="1" latinLnBrk="0" hangingPunct="1">
        <a:lnSpc>
          <a:spcPct val="100000"/>
        </a:lnSpc>
        <a:spcBef>
          <a:spcPts val="0"/>
        </a:spcBef>
        <a:spcAft>
          <a:spcPts val="800"/>
        </a:spcAft>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2pPr>
      <a:lvl3pPr marL="959976" indent="-479988" algn="l" defTabSz="914377" rtl="0" eaLnBrk="1" latinLnBrk="0" hangingPunct="1">
        <a:lnSpc>
          <a:spcPct val="100000"/>
        </a:lnSpc>
        <a:spcBef>
          <a:spcPts val="0"/>
        </a:spcBef>
        <a:spcAft>
          <a:spcPts val="800"/>
        </a:spcAft>
        <a:buFont typeface="Calibri" panose="020F0502020204030204" pitchFamily="34" charset="0"/>
        <a:buChar char="–"/>
        <a:defRPr sz="2000" kern="1200">
          <a:solidFill>
            <a:srgbClr val="FFFFFF"/>
          </a:solidFill>
          <a:latin typeface="Calibri" panose="020F0502020204030204" pitchFamily="34" charset="0"/>
          <a:ea typeface="+mn-ea"/>
          <a:cs typeface="Calibri" panose="020F0502020204030204" pitchFamily="34" charset="0"/>
        </a:defRPr>
      </a:lvl3pPr>
      <a:lvl4pPr marL="1439964" indent="-479988" algn="l" defTabSz="914377" rtl="0" eaLnBrk="1" latinLnBrk="0" hangingPunct="1">
        <a:lnSpc>
          <a:spcPct val="100000"/>
        </a:lnSpc>
        <a:spcBef>
          <a:spcPts val="0"/>
        </a:spcBef>
        <a:spcAft>
          <a:spcPts val="800"/>
        </a:spcAft>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4pPr>
      <a:lvl5pPr marL="1919952" indent="-479988" algn="l" defTabSz="914377" rtl="0" eaLnBrk="1" latinLnBrk="0" hangingPunct="1">
        <a:lnSpc>
          <a:spcPct val="90000"/>
        </a:lnSpc>
        <a:spcBef>
          <a:spcPts val="500"/>
        </a:spcBef>
        <a:buFont typeface="Calibri" panose="020F0502020204030204" pitchFamily="34" charset="0"/>
        <a:buChar char="–"/>
        <a:defRPr sz="2000" kern="1200">
          <a:solidFill>
            <a:srgbClr val="FFFFFF"/>
          </a:solidFill>
          <a:latin typeface="Calibri" panose="020F0502020204030204" pitchFamily="34" charset="0"/>
          <a:ea typeface="+mn-ea"/>
          <a:cs typeface="Calibri" panose="020F050202020403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6pPr>
      <a:lvl7pPr marL="2971726" indent="-228594" algn="l" defTabSz="914377" rtl="0" eaLnBrk="1" latinLnBrk="0" hangingPunct="1">
        <a:lnSpc>
          <a:spcPct val="90000"/>
        </a:lnSpc>
        <a:spcBef>
          <a:spcPts val="500"/>
        </a:spcBef>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7pPr>
      <a:lvl8pPr marL="3428914" indent="-228594" algn="l" defTabSz="914377" rtl="0" eaLnBrk="1" latinLnBrk="0" hangingPunct="1">
        <a:lnSpc>
          <a:spcPct val="90000"/>
        </a:lnSpc>
        <a:spcBef>
          <a:spcPts val="500"/>
        </a:spcBef>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8pPr>
      <a:lvl9pPr marL="3886103" indent="-228594" algn="l" defTabSz="914377" rtl="0" eaLnBrk="1" latinLnBrk="0" hangingPunct="1">
        <a:lnSpc>
          <a:spcPct val="90000"/>
        </a:lnSpc>
        <a:spcBef>
          <a:spcPts val="500"/>
        </a:spcBef>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5520">
          <p15:clr>
            <a:srgbClr val="F26B43"/>
          </p15:clr>
        </p15:guide>
        <p15:guide id="3" pos="63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ttotitolo 5">
            <a:extLst>
              <a:ext uri="{FF2B5EF4-FFF2-40B4-BE49-F238E27FC236}">
                <a16:creationId xmlns:a16="http://schemas.microsoft.com/office/drawing/2014/main" id="{92F244E3-65F0-47CE-BE42-CB863EBE7099}"/>
              </a:ext>
            </a:extLst>
          </p:cNvPr>
          <p:cNvSpPr>
            <a:spLocks noGrp="1"/>
          </p:cNvSpPr>
          <p:nvPr>
            <p:ph type="subTitle" idx="1"/>
          </p:nvPr>
        </p:nvSpPr>
        <p:spPr>
          <a:xfrm>
            <a:off x="729031" y="3013619"/>
            <a:ext cx="7609626" cy="534924"/>
          </a:xfrm>
        </p:spPr>
        <p:txBody>
          <a:bodyPr>
            <a:normAutofit fontScale="62500" lnSpcReduction="20000"/>
          </a:bodyPr>
          <a:lstStyle/>
          <a:p>
            <a:r>
              <a:rPr lang="en-GB" sz="3100" dirty="0" err="1"/>
              <a:t>Avv</a:t>
            </a:r>
            <a:r>
              <a:rPr lang="en-GB" sz="3100" dirty="0"/>
              <a:t>. Luca Antonetto – </a:t>
            </a:r>
          </a:p>
          <a:p>
            <a:r>
              <a:rPr lang="en-GB" sz="3100" dirty="0" err="1"/>
              <a:t>Profili</a:t>
            </a:r>
            <a:r>
              <a:rPr lang="en-GB" sz="3100" dirty="0"/>
              <a:t> di </a:t>
            </a:r>
            <a:r>
              <a:rPr lang="en-GB" sz="3100" dirty="0" err="1"/>
              <a:t>diritto</a:t>
            </a:r>
            <a:r>
              <a:rPr lang="en-GB" sz="3100" dirty="0"/>
              <a:t> del </a:t>
            </a:r>
            <a:r>
              <a:rPr lang="en-GB" sz="3100" dirty="0" err="1"/>
              <a:t>lavoro</a:t>
            </a:r>
            <a:r>
              <a:rPr lang="en-GB" sz="3100" dirty="0"/>
              <a:t> e privacy</a:t>
            </a:r>
          </a:p>
          <a:p>
            <a:endParaRPr lang="en-GB" dirty="0"/>
          </a:p>
        </p:txBody>
      </p:sp>
      <p:sp>
        <p:nvSpPr>
          <p:cNvPr id="3" name="Segnaposto testo 2">
            <a:extLst>
              <a:ext uri="{FF2B5EF4-FFF2-40B4-BE49-F238E27FC236}">
                <a16:creationId xmlns:a16="http://schemas.microsoft.com/office/drawing/2014/main" id="{F404F27B-6B3A-4048-B214-48FB639E5328}"/>
              </a:ext>
            </a:extLst>
          </p:cNvPr>
          <p:cNvSpPr>
            <a:spLocks noGrp="1"/>
          </p:cNvSpPr>
          <p:nvPr>
            <p:ph type="body" sz="quarter" idx="10"/>
          </p:nvPr>
        </p:nvSpPr>
        <p:spPr/>
        <p:txBody>
          <a:bodyPr/>
          <a:lstStyle/>
          <a:p>
            <a:endParaRPr lang="en-GB" dirty="0"/>
          </a:p>
          <a:p>
            <a:r>
              <a:rPr lang="en-GB" dirty="0"/>
              <a:t>4 </a:t>
            </a:r>
            <a:r>
              <a:rPr lang="en-GB" dirty="0" err="1"/>
              <a:t>marzo</a:t>
            </a:r>
            <a:r>
              <a:rPr lang="en-GB" dirty="0"/>
              <a:t> 2022</a:t>
            </a:r>
          </a:p>
          <a:p>
            <a:endParaRPr lang="en-GB" dirty="0"/>
          </a:p>
        </p:txBody>
      </p:sp>
      <p:sp>
        <p:nvSpPr>
          <p:cNvPr id="7" name="Titolo 6">
            <a:extLst>
              <a:ext uri="{FF2B5EF4-FFF2-40B4-BE49-F238E27FC236}">
                <a16:creationId xmlns:a16="http://schemas.microsoft.com/office/drawing/2014/main" id="{BF1E6D51-C3E8-4F59-A933-C2093AF32F3C}"/>
              </a:ext>
            </a:extLst>
          </p:cNvPr>
          <p:cNvSpPr>
            <a:spLocks noGrp="1"/>
          </p:cNvSpPr>
          <p:nvPr>
            <p:ph type="ctrTitle"/>
          </p:nvPr>
        </p:nvSpPr>
        <p:spPr>
          <a:xfrm>
            <a:off x="226503" y="1446331"/>
            <a:ext cx="8653452" cy="1392000"/>
          </a:xfrm>
        </p:spPr>
        <p:txBody>
          <a:bodyPr>
            <a:noAutofit/>
          </a:bodyPr>
          <a:lstStyle/>
          <a:p>
            <a:pPr algn="ctr"/>
            <a:r>
              <a:rPr lang="en-GB" sz="2400" b="1" dirty="0"/>
              <a:t>MY GOVERNANCE </a:t>
            </a:r>
            <a:br>
              <a:rPr lang="en-GB" sz="2400" b="1" dirty="0"/>
            </a:br>
            <a:r>
              <a:rPr lang="en-GB" sz="2400" b="1" dirty="0"/>
              <a:t>ZUCCHETTI</a:t>
            </a:r>
            <a:br>
              <a:rPr lang="en-GB" sz="2400" b="1" dirty="0"/>
            </a:br>
            <a:r>
              <a:rPr lang="en-GB" sz="2400" b="1" dirty="0"/>
              <a:t>Whistleblowing: </a:t>
            </a:r>
            <a:r>
              <a:rPr lang="en-GB" sz="2400" b="1" dirty="0" err="1"/>
              <a:t>conto</a:t>
            </a:r>
            <a:r>
              <a:rPr lang="en-GB" sz="2400" b="1" dirty="0"/>
              <a:t> </a:t>
            </a:r>
            <a:r>
              <a:rPr lang="en-GB" sz="2400" b="1" dirty="0" err="1"/>
              <a:t>alla</a:t>
            </a:r>
            <a:r>
              <a:rPr lang="en-GB" sz="2400" b="1" dirty="0"/>
              <a:t> </a:t>
            </a:r>
            <a:r>
              <a:rPr lang="en-GB" sz="2400" b="1" dirty="0" err="1"/>
              <a:t>rovescia</a:t>
            </a:r>
            <a:r>
              <a:rPr lang="en-GB" sz="2400" b="1" dirty="0"/>
              <a:t> per le </a:t>
            </a:r>
            <a:r>
              <a:rPr lang="en-GB" sz="2400" b="1" dirty="0" err="1"/>
              <a:t>nuove</a:t>
            </a:r>
            <a:r>
              <a:rPr lang="en-GB" sz="2400" b="1" dirty="0"/>
              <a:t> </a:t>
            </a:r>
            <a:r>
              <a:rPr lang="en-GB" sz="2400" b="1" dirty="0" err="1"/>
              <a:t>norme</a:t>
            </a:r>
            <a:r>
              <a:rPr lang="en-GB" sz="2400" b="1" dirty="0"/>
              <a:t> e </a:t>
            </a:r>
            <a:r>
              <a:rPr lang="en-GB" sz="2400" b="1" dirty="0" err="1"/>
              <a:t>impatto</a:t>
            </a:r>
            <a:r>
              <a:rPr lang="en-GB" sz="2400" b="1" dirty="0"/>
              <a:t> </a:t>
            </a:r>
            <a:r>
              <a:rPr lang="en-GB" sz="2400" b="1" dirty="0" err="1"/>
              <a:t>sulle</a:t>
            </a:r>
            <a:r>
              <a:rPr lang="en-GB" sz="2400" b="1" dirty="0"/>
              <a:t> </a:t>
            </a:r>
            <a:r>
              <a:rPr lang="en-GB" sz="2400" b="1" dirty="0" err="1"/>
              <a:t>imprese</a:t>
            </a:r>
            <a:endParaRPr lang="en-GB" sz="2400" b="1" dirty="0"/>
          </a:p>
        </p:txBody>
      </p:sp>
    </p:spTree>
    <p:extLst>
      <p:ext uri="{BB962C8B-B14F-4D97-AF65-F5344CB8AC3E}">
        <p14:creationId xmlns:p14="http://schemas.microsoft.com/office/powerpoint/2010/main" val="240836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A8E00EFF-BD8C-4B37-9E6D-FE0F72F11842}"/>
              </a:ext>
            </a:extLst>
          </p:cNvPr>
          <p:cNvPicPr>
            <a:picLocks noChangeAspect="1"/>
          </p:cNvPicPr>
          <p:nvPr/>
        </p:nvPicPr>
        <p:blipFill>
          <a:blip r:embed="rId3"/>
          <a:stretch>
            <a:fillRect/>
          </a:stretch>
        </p:blipFill>
        <p:spPr>
          <a:xfrm>
            <a:off x="9530333" y="336000"/>
            <a:ext cx="2133335" cy="384000"/>
          </a:xfrm>
          <a:prstGeom prst="rect">
            <a:avLst/>
          </a:prstGeom>
        </p:spPr>
      </p:pic>
      <p:sp>
        <p:nvSpPr>
          <p:cNvPr id="6" name="Titolo 5">
            <a:extLst>
              <a:ext uri="{FF2B5EF4-FFF2-40B4-BE49-F238E27FC236}">
                <a16:creationId xmlns:a16="http://schemas.microsoft.com/office/drawing/2014/main" id="{BC4DB19D-67DD-4FE5-A3DD-2AF864BD92B7}"/>
              </a:ext>
            </a:extLst>
          </p:cNvPr>
          <p:cNvSpPr>
            <a:spLocks noGrp="1"/>
          </p:cNvSpPr>
          <p:nvPr>
            <p:ph type="title"/>
          </p:nvPr>
        </p:nvSpPr>
        <p:spPr>
          <a:xfrm>
            <a:off x="134223" y="151002"/>
            <a:ext cx="5721293" cy="1144998"/>
          </a:xfrm>
        </p:spPr>
        <p:txBody>
          <a:bodyPr/>
          <a:lstStyle/>
          <a:p>
            <a:pPr algn="ctr"/>
            <a:r>
              <a:rPr lang="en-GB" sz="2400" b="1" dirty="0"/>
              <a:t>Whistleblowing: </a:t>
            </a:r>
            <a:r>
              <a:rPr lang="en-GB" sz="2400" b="1" dirty="0" err="1"/>
              <a:t>conto</a:t>
            </a:r>
            <a:r>
              <a:rPr lang="en-GB" sz="2400" b="1" dirty="0"/>
              <a:t> </a:t>
            </a:r>
            <a:r>
              <a:rPr lang="en-GB" sz="2400" b="1" dirty="0" err="1"/>
              <a:t>alla</a:t>
            </a:r>
            <a:r>
              <a:rPr lang="en-GB" sz="2400" b="1" dirty="0"/>
              <a:t> </a:t>
            </a:r>
            <a:r>
              <a:rPr lang="en-GB" sz="2400" b="1" dirty="0" err="1"/>
              <a:t>rovescia</a:t>
            </a:r>
            <a:r>
              <a:rPr lang="en-GB" sz="2400" b="1" dirty="0"/>
              <a:t> per le </a:t>
            </a:r>
            <a:r>
              <a:rPr lang="en-GB" sz="2400" b="1" dirty="0" err="1"/>
              <a:t>nuove</a:t>
            </a:r>
            <a:r>
              <a:rPr lang="en-GB" sz="2400" b="1" dirty="0"/>
              <a:t> </a:t>
            </a:r>
            <a:r>
              <a:rPr lang="en-GB" sz="2400" b="1" dirty="0" err="1"/>
              <a:t>norme</a:t>
            </a:r>
            <a:r>
              <a:rPr lang="en-GB" sz="2400" b="1" dirty="0"/>
              <a:t> e </a:t>
            </a:r>
            <a:r>
              <a:rPr lang="en-GB" sz="2400" b="1" dirty="0" err="1"/>
              <a:t>impatto</a:t>
            </a:r>
            <a:r>
              <a:rPr lang="en-GB" sz="2400" b="1" dirty="0"/>
              <a:t> </a:t>
            </a:r>
            <a:r>
              <a:rPr lang="en-GB" sz="2400" b="1" dirty="0" err="1"/>
              <a:t>sulle</a:t>
            </a:r>
            <a:r>
              <a:rPr lang="en-GB" sz="2400" b="1" dirty="0"/>
              <a:t> </a:t>
            </a:r>
            <a:r>
              <a:rPr lang="en-GB" sz="2400" b="1" dirty="0" err="1"/>
              <a:t>imprese</a:t>
            </a:r>
            <a:endParaRPr lang="en-GB" sz="2400" dirty="0"/>
          </a:p>
        </p:txBody>
      </p:sp>
      <p:sp>
        <p:nvSpPr>
          <p:cNvPr id="8" name="Segnaposto testo 7">
            <a:extLst>
              <a:ext uri="{FF2B5EF4-FFF2-40B4-BE49-F238E27FC236}">
                <a16:creationId xmlns:a16="http://schemas.microsoft.com/office/drawing/2014/main" id="{D4E1E45B-30A5-4DB1-B8E2-C71E37955F2F}"/>
              </a:ext>
            </a:extLst>
          </p:cNvPr>
          <p:cNvSpPr>
            <a:spLocks noGrp="1"/>
          </p:cNvSpPr>
          <p:nvPr>
            <p:ph type="body" sz="quarter" idx="12"/>
          </p:nvPr>
        </p:nvSpPr>
        <p:spPr>
          <a:xfrm>
            <a:off x="192947" y="2525086"/>
            <a:ext cx="5469622" cy="3548543"/>
          </a:xfrm>
        </p:spPr>
        <p:txBody>
          <a:bodyPr vert="horz" lIns="0" tIns="0" rIns="0" bIns="0" rtlCol="0">
            <a:noAutofit/>
          </a:bodyPr>
          <a:lstStyle/>
          <a:p>
            <a:pPr algn="ctr"/>
            <a:r>
              <a:rPr lang="it-IT" sz="1600" b="1" dirty="0"/>
              <a:t>Direttiva 2019/1937 (Art. 16; Cons. 82 e 85)</a:t>
            </a:r>
          </a:p>
          <a:p>
            <a:pPr algn="just"/>
            <a:r>
              <a:rPr lang="it-IT" sz="1600" dirty="0"/>
              <a:t>“</a:t>
            </a:r>
            <a:r>
              <a:rPr lang="it-IT" sz="1600" i="1" dirty="0"/>
              <a:t>1. Gli Stati membri provvedono affinché </a:t>
            </a:r>
            <a:r>
              <a:rPr lang="it-IT" sz="1600" i="1" u="sng" dirty="0"/>
              <a:t>l’identità della persona segnalante non sia divulgata, senza il suo consenso esplicito</a:t>
            </a:r>
            <a:r>
              <a:rPr lang="it-IT" sz="1600" i="1" dirty="0"/>
              <a:t>, a nessuno che non faccia parte del personale autorizzato competente a ricevere o a dare seguito alle segnalazioni. </a:t>
            </a:r>
            <a:r>
              <a:rPr lang="it-IT" sz="1600" i="1" u="sng" dirty="0"/>
              <a:t>Altrettanto vale per qualsiasi altra informazione </a:t>
            </a:r>
            <a:r>
              <a:rPr lang="it-IT" sz="1600" i="1" dirty="0"/>
              <a:t>da cui si possa dedurre direttamente o indirettamente l’identità della persona segnalante.” “2. </a:t>
            </a:r>
            <a:r>
              <a:rPr lang="it-IT" sz="1600" i="1" u="sng" dirty="0"/>
              <a:t>In deroga al paragrafo 1, la divulgazione dell’identità della persona segnalante e di qualsiasi altra informazione di cui al paragrafo 1, è ammessa solo qualora ciò rappresenti un obbligo </a:t>
            </a:r>
            <a:r>
              <a:rPr lang="it-IT" sz="1600" i="1" dirty="0"/>
              <a:t>necessario e proporzionato imposto dal diritto dell’Unione o nazionale </a:t>
            </a:r>
            <a:r>
              <a:rPr lang="it-IT" sz="1600" i="1" u="sng" dirty="0"/>
              <a:t>nel contesto di indagini </a:t>
            </a:r>
            <a:r>
              <a:rPr lang="it-IT" sz="1600" i="1" dirty="0"/>
              <a:t>da parte delle autorità nazionali o</a:t>
            </a:r>
            <a:r>
              <a:rPr lang="it-IT" sz="1600" i="1" u="sng" dirty="0"/>
              <a:t> di procedimenti giudiziari</a:t>
            </a:r>
            <a:r>
              <a:rPr lang="it-IT" sz="1600" i="1" dirty="0"/>
              <a:t>, anche al fine di salvaguardare i diritti della persona coinvolta</a:t>
            </a:r>
            <a:r>
              <a:rPr lang="it-IT" sz="1600" dirty="0"/>
              <a:t>.”</a:t>
            </a:r>
          </a:p>
          <a:p>
            <a:pPr algn="ctr"/>
            <a:endParaRPr lang="it-IT" sz="1600" b="1" dirty="0"/>
          </a:p>
          <a:p>
            <a:pPr algn="ctr"/>
            <a:endParaRPr lang="it-IT" sz="1600" b="1" dirty="0"/>
          </a:p>
          <a:p>
            <a:pPr algn="ctr"/>
            <a:endParaRPr lang="it-IT" sz="1600" b="1" dirty="0"/>
          </a:p>
          <a:p>
            <a:pPr algn="ctr"/>
            <a:endParaRPr lang="en-GB" sz="1600" b="1" dirty="0"/>
          </a:p>
        </p:txBody>
      </p:sp>
      <p:sp>
        <p:nvSpPr>
          <p:cNvPr id="3" name="Rettangolo 2">
            <a:extLst>
              <a:ext uri="{FF2B5EF4-FFF2-40B4-BE49-F238E27FC236}">
                <a16:creationId xmlns:a16="http://schemas.microsoft.com/office/drawing/2014/main" id="{848EF946-C64D-4DB1-9162-E2B32364226C}"/>
              </a:ext>
            </a:extLst>
          </p:cNvPr>
          <p:cNvSpPr/>
          <p:nvPr/>
        </p:nvSpPr>
        <p:spPr>
          <a:xfrm>
            <a:off x="3695351" y="1595956"/>
            <a:ext cx="5310230" cy="71101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D81F84">
                    <a:lumMod val="75000"/>
                  </a:srgbClr>
                </a:solidFill>
                <a:effectLst/>
                <a:uLnTx/>
                <a:uFillTx/>
                <a:latin typeface="Calibri" panose="020F0502020204030204"/>
                <a:ea typeface="+mn-ea"/>
                <a:cs typeface="+mn-cs"/>
              </a:rPr>
              <a:t>VI. GARANZIA DI RISERVATEZZA DEL SEGNALANTE</a:t>
            </a:r>
          </a:p>
        </p:txBody>
      </p:sp>
      <p:sp>
        <p:nvSpPr>
          <p:cNvPr id="7" name="Segnaposto testo 7">
            <a:extLst>
              <a:ext uri="{FF2B5EF4-FFF2-40B4-BE49-F238E27FC236}">
                <a16:creationId xmlns:a16="http://schemas.microsoft.com/office/drawing/2014/main" id="{38275A66-A725-4448-83BF-723080D58870}"/>
              </a:ext>
            </a:extLst>
          </p:cNvPr>
          <p:cNvSpPr txBox="1">
            <a:spLocks/>
          </p:cNvSpPr>
          <p:nvPr/>
        </p:nvSpPr>
        <p:spPr>
          <a:xfrm>
            <a:off x="6270770" y="2525087"/>
            <a:ext cx="5469622" cy="3649210"/>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800"/>
              </a:spcAft>
              <a:buFontTx/>
              <a:buNone/>
              <a:defRPr sz="2000" kern="1200">
                <a:solidFill>
                  <a:srgbClr val="FFFFFF"/>
                </a:solidFill>
                <a:latin typeface="Calibri" panose="020F0502020204030204" pitchFamily="34" charset="0"/>
                <a:ea typeface="+mn-ea"/>
                <a:cs typeface="Calibri" panose="020F0502020204030204" pitchFamily="34" charset="0"/>
              </a:defRPr>
            </a:lvl1pPr>
            <a:lvl2pPr marL="479988" indent="-479988" algn="l" defTabSz="914377" rtl="0" eaLnBrk="1" latinLnBrk="0" hangingPunct="1">
              <a:lnSpc>
                <a:spcPct val="100000"/>
              </a:lnSpc>
              <a:spcBef>
                <a:spcPts val="0"/>
              </a:spcBef>
              <a:spcAft>
                <a:spcPts val="800"/>
              </a:spcAft>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2pPr>
            <a:lvl3pPr marL="959976" indent="-479988" algn="l" defTabSz="914377" rtl="0" eaLnBrk="1" latinLnBrk="0" hangingPunct="1">
              <a:lnSpc>
                <a:spcPct val="100000"/>
              </a:lnSpc>
              <a:spcBef>
                <a:spcPts val="0"/>
              </a:spcBef>
              <a:spcAft>
                <a:spcPts val="800"/>
              </a:spcAft>
              <a:buFont typeface="Calibri" panose="020F0502020204030204" pitchFamily="34" charset="0"/>
              <a:buChar char="–"/>
              <a:defRPr sz="2000" kern="1200">
                <a:solidFill>
                  <a:srgbClr val="FFFFFF"/>
                </a:solidFill>
                <a:latin typeface="Calibri" panose="020F0502020204030204" pitchFamily="34" charset="0"/>
                <a:ea typeface="+mn-ea"/>
                <a:cs typeface="Calibri" panose="020F0502020204030204" pitchFamily="34" charset="0"/>
              </a:defRPr>
            </a:lvl3pPr>
            <a:lvl4pPr marL="1439964" indent="-479988" algn="l" defTabSz="914377" rtl="0" eaLnBrk="1" latinLnBrk="0" hangingPunct="1">
              <a:lnSpc>
                <a:spcPct val="100000"/>
              </a:lnSpc>
              <a:spcBef>
                <a:spcPts val="0"/>
              </a:spcBef>
              <a:spcAft>
                <a:spcPts val="800"/>
              </a:spcAft>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4pPr>
            <a:lvl5pPr marL="1919952" indent="-479988" algn="l" defTabSz="914377" rtl="0" eaLnBrk="1" latinLnBrk="0" hangingPunct="1">
              <a:lnSpc>
                <a:spcPct val="90000"/>
              </a:lnSpc>
              <a:spcBef>
                <a:spcPts val="500"/>
              </a:spcBef>
              <a:buFont typeface="Calibri" panose="020F0502020204030204" pitchFamily="34" charset="0"/>
              <a:buChar char="–"/>
              <a:defRPr sz="2000" kern="1200">
                <a:solidFill>
                  <a:srgbClr val="FFFFFF"/>
                </a:solidFill>
                <a:latin typeface="Calibri" panose="020F0502020204030204" pitchFamily="34" charset="0"/>
                <a:ea typeface="+mn-ea"/>
                <a:cs typeface="Calibri" panose="020F050202020403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6pPr>
            <a:lvl7pPr marL="2971726" indent="-228594" algn="l" defTabSz="914377" rtl="0" eaLnBrk="1" latinLnBrk="0" hangingPunct="1">
              <a:lnSpc>
                <a:spcPct val="90000"/>
              </a:lnSpc>
              <a:spcBef>
                <a:spcPts val="500"/>
              </a:spcBef>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7pPr>
            <a:lvl8pPr marL="3428914" indent="-228594" algn="l" defTabSz="914377" rtl="0" eaLnBrk="1" latinLnBrk="0" hangingPunct="1">
              <a:lnSpc>
                <a:spcPct val="90000"/>
              </a:lnSpc>
              <a:spcBef>
                <a:spcPts val="500"/>
              </a:spcBef>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8pPr>
            <a:lvl9pPr marL="3886103" indent="-228594" algn="l" defTabSz="914377" rtl="0" eaLnBrk="1" latinLnBrk="0" hangingPunct="1">
              <a:lnSpc>
                <a:spcPct val="90000"/>
              </a:lnSpc>
              <a:spcBef>
                <a:spcPts val="500"/>
              </a:spcBef>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9pPr>
          </a:lstStyle>
          <a:p>
            <a:pPr marL="0" marR="0" lvl="0" indent="0" algn="ctr" defTabSz="914377" rtl="0" eaLnBrk="1" fontAlgn="auto" latinLnBrk="0" hangingPunct="1">
              <a:lnSpc>
                <a:spcPct val="100000"/>
              </a:lnSpc>
              <a:spcBef>
                <a:spcPts val="0"/>
              </a:spcBef>
              <a:spcAft>
                <a:spcPts val="800"/>
              </a:spcAft>
              <a:buClrTx/>
              <a:buSzTx/>
              <a:buFontTx/>
              <a:buNone/>
              <a:tabLst/>
              <a:defRPr/>
            </a:pPr>
            <a:r>
              <a:rPr kumimoji="0" lang="it-IT"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Legge 179/2017 (art. 2, lett. a), b) e d))</a:t>
            </a:r>
          </a:p>
          <a:p>
            <a:pPr marL="0" marR="0" lvl="0" indent="0" algn="just" defTabSz="914377" rtl="0" eaLnBrk="1" fontAlgn="auto" latinLnBrk="0" hangingPunct="1">
              <a:lnSpc>
                <a:spcPct val="100000"/>
              </a:lnSpc>
              <a:spcBef>
                <a:spcPts val="0"/>
              </a:spcBef>
              <a:spcAft>
                <a:spcPts val="800"/>
              </a:spcAft>
              <a:buClrTx/>
              <a:buSzTx/>
              <a:buFontTx/>
              <a:buNone/>
              <a:tabLst/>
              <a:defRPr/>
            </a:pPr>
            <a:r>
              <a:rPr kumimoji="0" lang="it-IT"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I “</a:t>
            </a:r>
            <a:r>
              <a:rPr kumimoji="0" lang="it-IT" sz="1600" b="0" i="1"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canali garantiscono la riservatezza dell’identità del segnalante nelle attività di gestione della segnalazione; … nel sistema disciplinare </a:t>
            </a:r>
            <a:r>
              <a:rPr kumimoji="0" lang="it-IT"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[devono essere previste] </a:t>
            </a:r>
            <a:r>
              <a:rPr kumimoji="0" lang="it-IT" sz="1600" b="0" i="1"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sanzioni nei confronti di chi viola le misure di tutela del segnalante …</a:t>
            </a:r>
            <a:r>
              <a:rPr kumimoji="0" lang="it-IT"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t>
            </a:r>
          </a:p>
          <a:p>
            <a:pPr marL="0" marR="0" lvl="0" indent="0" algn="ctr" defTabSz="914377" rtl="0" eaLnBrk="1" fontAlgn="auto" latinLnBrk="0" hangingPunct="1">
              <a:lnSpc>
                <a:spcPct val="100000"/>
              </a:lnSpc>
              <a:spcBef>
                <a:spcPts val="0"/>
              </a:spcBef>
              <a:spcAft>
                <a:spcPts val="800"/>
              </a:spcAft>
              <a:buClrTx/>
              <a:buSzTx/>
              <a:buFontTx/>
              <a:buNone/>
              <a:tabLst/>
              <a:defRPr/>
            </a:pPr>
            <a:endParaRPr kumimoji="0" lang="it-IT"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914377" rtl="0" eaLnBrk="1" fontAlgn="auto" latinLnBrk="0" hangingPunct="1">
              <a:lnSpc>
                <a:spcPct val="100000"/>
              </a:lnSpc>
              <a:spcBef>
                <a:spcPts val="0"/>
              </a:spcBef>
              <a:spcAft>
                <a:spcPts val="800"/>
              </a:spcAft>
              <a:buClrTx/>
              <a:buSzTx/>
              <a:buFontTx/>
              <a:buNone/>
              <a:tabLst/>
              <a:defRPr/>
            </a:pPr>
            <a:endParaRPr kumimoji="0" lang="it-IT"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l" defTabSz="914377" rtl="0" eaLnBrk="1" fontAlgn="auto" latinLnBrk="0" hangingPunct="1">
              <a:lnSpc>
                <a:spcPct val="100000"/>
              </a:lnSpc>
              <a:spcBef>
                <a:spcPts val="0"/>
              </a:spcBef>
              <a:spcAft>
                <a:spcPts val="800"/>
              </a:spcAft>
              <a:buClrTx/>
              <a:buSzTx/>
              <a:buFontTx/>
              <a:buNone/>
              <a:tabLst/>
              <a:defRPr/>
            </a:pPr>
            <a:endParaRPr kumimoji="0" lang="it-IT" sz="20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l" defTabSz="914377" rtl="0" eaLnBrk="1" fontAlgn="auto" latinLnBrk="0" hangingPunct="1">
              <a:lnSpc>
                <a:spcPct val="100000"/>
              </a:lnSpc>
              <a:spcBef>
                <a:spcPts val="0"/>
              </a:spcBef>
              <a:spcAft>
                <a:spcPts val="800"/>
              </a:spcAft>
              <a:buClrTx/>
              <a:buSzTx/>
              <a:buFontTx/>
              <a:buNone/>
              <a:tabLst/>
              <a:defRPr/>
            </a:pPr>
            <a:endParaRPr kumimoji="0" lang="it-IT" sz="20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l" defTabSz="914377" rtl="0" eaLnBrk="1" fontAlgn="auto" latinLnBrk="0" hangingPunct="1">
              <a:lnSpc>
                <a:spcPct val="100000"/>
              </a:lnSpc>
              <a:spcBef>
                <a:spcPts val="0"/>
              </a:spcBef>
              <a:spcAft>
                <a:spcPts val="800"/>
              </a:spcAft>
              <a:buClrTx/>
              <a:buSzTx/>
              <a:buFontTx/>
              <a:buNone/>
              <a:tabLst/>
              <a:defRPr/>
            </a:pPr>
            <a:endParaRPr kumimoji="0" lang="en-GB" sz="20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445658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A8E00EFF-BD8C-4B37-9E6D-FE0F72F11842}"/>
              </a:ext>
            </a:extLst>
          </p:cNvPr>
          <p:cNvPicPr>
            <a:picLocks noChangeAspect="1"/>
          </p:cNvPicPr>
          <p:nvPr/>
        </p:nvPicPr>
        <p:blipFill>
          <a:blip r:embed="rId3"/>
          <a:stretch>
            <a:fillRect/>
          </a:stretch>
        </p:blipFill>
        <p:spPr>
          <a:xfrm>
            <a:off x="9530333" y="336000"/>
            <a:ext cx="2133335" cy="384000"/>
          </a:xfrm>
          <a:prstGeom prst="rect">
            <a:avLst/>
          </a:prstGeom>
        </p:spPr>
      </p:pic>
      <p:sp>
        <p:nvSpPr>
          <p:cNvPr id="6" name="Titolo 5">
            <a:extLst>
              <a:ext uri="{FF2B5EF4-FFF2-40B4-BE49-F238E27FC236}">
                <a16:creationId xmlns:a16="http://schemas.microsoft.com/office/drawing/2014/main" id="{BC4DB19D-67DD-4FE5-A3DD-2AF864BD92B7}"/>
              </a:ext>
            </a:extLst>
          </p:cNvPr>
          <p:cNvSpPr>
            <a:spLocks noGrp="1"/>
          </p:cNvSpPr>
          <p:nvPr>
            <p:ph type="title"/>
          </p:nvPr>
        </p:nvSpPr>
        <p:spPr>
          <a:xfrm>
            <a:off x="134223" y="151002"/>
            <a:ext cx="5721293" cy="1144998"/>
          </a:xfrm>
        </p:spPr>
        <p:txBody>
          <a:bodyPr/>
          <a:lstStyle/>
          <a:p>
            <a:pPr algn="ctr"/>
            <a:r>
              <a:rPr lang="en-GB" sz="2400" b="1" dirty="0"/>
              <a:t>Whistleblowing: </a:t>
            </a:r>
            <a:r>
              <a:rPr lang="en-GB" sz="2400" b="1" dirty="0" err="1"/>
              <a:t>conto</a:t>
            </a:r>
            <a:r>
              <a:rPr lang="en-GB" sz="2400" b="1" dirty="0"/>
              <a:t> </a:t>
            </a:r>
            <a:r>
              <a:rPr lang="en-GB" sz="2400" b="1" dirty="0" err="1"/>
              <a:t>alla</a:t>
            </a:r>
            <a:r>
              <a:rPr lang="en-GB" sz="2400" b="1" dirty="0"/>
              <a:t> </a:t>
            </a:r>
            <a:r>
              <a:rPr lang="en-GB" sz="2400" b="1" dirty="0" err="1"/>
              <a:t>rovescia</a:t>
            </a:r>
            <a:r>
              <a:rPr lang="en-GB" sz="2400" b="1" dirty="0"/>
              <a:t> per le </a:t>
            </a:r>
            <a:r>
              <a:rPr lang="en-GB" sz="2400" b="1" dirty="0" err="1"/>
              <a:t>nuove</a:t>
            </a:r>
            <a:r>
              <a:rPr lang="en-GB" sz="2400" b="1" dirty="0"/>
              <a:t> </a:t>
            </a:r>
            <a:r>
              <a:rPr lang="en-GB" sz="2400" b="1" dirty="0" err="1"/>
              <a:t>norme</a:t>
            </a:r>
            <a:r>
              <a:rPr lang="en-GB" sz="2400" b="1" dirty="0"/>
              <a:t> e </a:t>
            </a:r>
            <a:r>
              <a:rPr lang="en-GB" sz="2400" b="1" dirty="0" err="1"/>
              <a:t>impatto</a:t>
            </a:r>
            <a:r>
              <a:rPr lang="en-GB" sz="2400" b="1" dirty="0"/>
              <a:t> </a:t>
            </a:r>
            <a:r>
              <a:rPr lang="en-GB" sz="2400" b="1" dirty="0" err="1"/>
              <a:t>sulle</a:t>
            </a:r>
            <a:r>
              <a:rPr lang="en-GB" sz="2400" b="1" dirty="0"/>
              <a:t> </a:t>
            </a:r>
            <a:r>
              <a:rPr lang="en-GB" sz="2400" b="1" dirty="0" err="1"/>
              <a:t>imprese</a:t>
            </a:r>
            <a:endParaRPr lang="en-GB" sz="2400" dirty="0"/>
          </a:p>
        </p:txBody>
      </p:sp>
      <p:sp>
        <p:nvSpPr>
          <p:cNvPr id="8" name="Segnaposto testo 7">
            <a:extLst>
              <a:ext uri="{FF2B5EF4-FFF2-40B4-BE49-F238E27FC236}">
                <a16:creationId xmlns:a16="http://schemas.microsoft.com/office/drawing/2014/main" id="{D4E1E45B-30A5-4DB1-B8E2-C71E37955F2F}"/>
              </a:ext>
            </a:extLst>
          </p:cNvPr>
          <p:cNvSpPr>
            <a:spLocks noGrp="1"/>
          </p:cNvSpPr>
          <p:nvPr>
            <p:ph type="body" sz="quarter" idx="12"/>
          </p:nvPr>
        </p:nvSpPr>
        <p:spPr>
          <a:xfrm>
            <a:off x="360727" y="1795243"/>
            <a:ext cx="11302941" cy="4496499"/>
          </a:xfrm>
        </p:spPr>
        <p:txBody>
          <a:bodyPr vert="horz" lIns="0" tIns="0" rIns="0" bIns="0" rtlCol="0">
            <a:noAutofit/>
          </a:bodyPr>
          <a:lstStyle/>
          <a:p>
            <a:pPr algn="just"/>
            <a:r>
              <a:rPr lang="it-IT" sz="1500" dirty="0"/>
              <a:t>L’art. 2, pur garantendo la riservatezza dell’identità del segnalante “</a:t>
            </a:r>
            <a:r>
              <a:rPr lang="it-IT" sz="1500" i="1" dirty="0"/>
              <a:t>nelle attività di gestione della segnalazione</a:t>
            </a:r>
            <a:r>
              <a:rPr lang="it-IT" sz="1500" dirty="0"/>
              <a:t>”, non provvede a declinarla per il </a:t>
            </a:r>
            <a:r>
              <a:rPr lang="it-IT" sz="1500" u="sng" dirty="0"/>
              <a:t>procedimento disciplinare eventualmente instaurato nei confronti del segnalato.</a:t>
            </a:r>
          </a:p>
          <a:p>
            <a:pPr algn="just"/>
            <a:endParaRPr lang="it-IT" sz="1500" dirty="0"/>
          </a:p>
          <a:p>
            <a:pPr algn="just"/>
            <a:r>
              <a:rPr lang="it-IT" sz="1500" dirty="0"/>
              <a:t>A differenza dell’art. 1 per il settore pubblico, per cui “</a:t>
            </a:r>
            <a:r>
              <a:rPr lang="it-IT" sz="1500" i="1" dirty="0"/>
              <a:t>Nell’ambito del procedimento disciplinare l’identità del segnalante non può essere rivelata, ove la contestazione dell’addebito disciplinare sia fondata su accertamenti distinti e ulteriori rispetto alla segnalazione, anche se conseguenti alla stessa”; “Qualora la contestazione sia fondata, in tutto o in parte, sulla segnalazione e la conoscenza dell’identità del segnalante sia indispensabile per la difesa dell’incolpato, la segnalazione sarà utilizzabile ai fini del procedimento disciplinare solo in presenza del consenso del segnalante alla rivelazione della sua identità</a:t>
            </a:r>
            <a:r>
              <a:rPr lang="it-IT" sz="1500" dirty="0"/>
              <a:t>”.</a:t>
            </a:r>
          </a:p>
          <a:p>
            <a:pPr algn="just"/>
            <a:endParaRPr lang="it-IT" sz="1500" dirty="0"/>
          </a:p>
          <a:p>
            <a:pPr algn="just"/>
            <a:r>
              <a:rPr lang="it-IT" sz="1500" dirty="0"/>
              <a:t>Tuttavia ritengo che </a:t>
            </a:r>
            <a:r>
              <a:rPr lang="it-IT" sz="1500" u="sng" dirty="0"/>
              <a:t>nulla osti all’estensione di tali, ragionevoli, principi anche al settore privato</a:t>
            </a:r>
            <a:r>
              <a:rPr lang="it-IT" sz="1500" dirty="0"/>
              <a:t>. Gli stessi principi sono stati oggetto delle </a:t>
            </a:r>
            <a:r>
              <a:rPr lang="it-IT" sz="1500" u="sng" dirty="0"/>
              <a:t>prime pronunce giurisprudenziali applicative della l. 179/2017</a:t>
            </a:r>
            <a:r>
              <a:rPr lang="it-IT" sz="1500" dirty="0"/>
              <a:t>, che hanno precisato che “</a:t>
            </a:r>
            <a:r>
              <a:rPr lang="it-IT" sz="1500" i="1" dirty="0"/>
              <a:t>l’anonimato del denunciante - che, in realtà, è solo riserbo sulle generalità, salvo ovviamente il consenso dell’interessato alla loro divulgazione - opera unicamente in ambito disciplinare … </a:t>
            </a:r>
            <a:r>
              <a:rPr lang="it-IT" sz="1500" dirty="0"/>
              <a:t>[mentre] </a:t>
            </a:r>
            <a:r>
              <a:rPr lang="it-IT" sz="1500" i="1" dirty="0"/>
              <a:t>in caso di utilizzo della segnalazione in ambito penale, non vi è alcuno spazio per l’anonimato …</a:t>
            </a:r>
            <a:r>
              <a:rPr lang="it-IT" sz="1500" dirty="0"/>
              <a:t>” (Cass. Pen., Sez. VI, 27 febbraio 2018, </a:t>
            </a:r>
            <a:r>
              <a:rPr lang="it-IT" sz="1500" dirty="0" err="1"/>
              <a:t>nn</a:t>
            </a:r>
            <a:r>
              <a:rPr lang="it-IT" sz="1500" dirty="0"/>
              <a:t>. 9041 e 9047).</a:t>
            </a:r>
          </a:p>
          <a:p>
            <a:pPr algn="just"/>
            <a:endParaRPr lang="it-IT" sz="1400" dirty="0"/>
          </a:p>
          <a:p>
            <a:pPr algn="just"/>
            <a:endParaRPr lang="it-IT" sz="1400" dirty="0"/>
          </a:p>
          <a:p>
            <a:pPr algn="ctr"/>
            <a:endParaRPr lang="it-IT" sz="1400" b="1" dirty="0"/>
          </a:p>
          <a:p>
            <a:pPr algn="ctr"/>
            <a:endParaRPr lang="it-IT" sz="1400" b="1" dirty="0"/>
          </a:p>
          <a:p>
            <a:pPr algn="ctr"/>
            <a:endParaRPr lang="en-GB" sz="1400" b="1" dirty="0"/>
          </a:p>
        </p:txBody>
      </p:sp>
    </p:spTree>
    <p:extLst>
      <p:ext uri="{BB962C8B-B14F-4D97-AF65-F5344CB8AC3E}">
        <p14:creationId xmlns:p14="http://schemas.microsoft.com/office/powerpoint/2010/main" val="1526987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A8E00EFF-BD8C-4B37-9E6D-FE0F72F11842}"/>
              </a:ext>
            </a:extLst>
          </p:cNvPr>
          <p:cNvPicPr>
            <a:picLocks noChangeAspect="1"/>
          </p:cNvPicPr>
          <p:nvPr/>
        </p:nvPicPr>
        <p:blipFill>
          <a:blip r:embed="rId3"/>
          <a:stretch>
            <a:fillRect/>
          </a:stretch>
        </p:blipFill>
        <p:spPr>
          <a:xfrm>
            <a:off x="9530333" y="336000"/>
            <a:ext cx="2133335" cy="384000"/>
          </a:xfrm>
          <a:prstGeom prst="rect">
            <a:avLst/>
          </a:prstGeom>
        </p:spPr>
      </p:pic>
      <p:sp>
        <p:nvSpPr>
          <p:cNvPr id="6" name="Titolo 5">
            <a:extLst>
              <a:ext uri="{FF2B5EF4-FFF2-40B4-BE49-F238E27FC236}">
                <a16:creationId xmlns:a16="http://schemas.microsoft.com/office/drawing/2014/main" id="{BC4DB19D-67DD-4FE5-A3DD-2AF864BD92B7}"/>
              </a:ext>
            </a:extLst>
          </p:cNvPr>
          <p:cNvSpPr>
            <a:spLocks noGrp="1"/>
          </p:cNvSpPr>
          <p:nvPr>
            <p:ph type="title"/>
          </p:nvPr>
        </p:nvSpPr>
        <p:spPr>
          <a:xfrm>
            <a:off x="134223" y="151002"/>
            <a:ext cx="5721293" cy="1144998"/>
          </a:xfrm>
        </p:spPr>
        <p:txBody>
          <a:bodyPr/>
          <a:lstStyle/>
          <a:p>
            <a:pPr algn="ctr"/>
            <a:r>
              <a:rPr lang="en-GB" sz="2400" b="1" dirty="0"/>
              <a:t>Whistleblowing: </a:t>
            </a:r>
            <a:r>
              <a:rPr lang="en-GB" sz="2400" b="1" dirty="0" err="1"/>
              <a:t>conto</a:t>
            </a:r>
            <a:r>
              <a:rPr lang="en-GB" sz="2400" b="1" dirty="0"/>
              <a:t> </a:t>
            </a:r>
            <a:r>
              <a:rPr lang="en-GB" sz="2400" b="1" dirty="0" err="1"/>
              <a:t>alla</a:t>
            </a:r>
            <a:r>
              <a:rPr lang="en-GB" sz="2400" b="1" dirty="0"/>
              <a:t> </a:t>
            </a:r>
            <a:r>
              <a:rPr lang="en-GB" sz="2400" b="1" dirty="0" err="1"/>
              <a:t>rovescia</a:t>
            </a:r>
            <a:r>
              <a:rPr lang="en-GB" sz="2400" b="1" dirty="0"/>
              <a:t> per le </a:t>
            </a:r>
            <a:r>
              <a:rPr lang="en-GB" sz="2400" b="1" dirty="0" err="1"/>
              <a:t>nuove</a:t>
            </a:r>
            <a:r>
              <a:rPr lang="en-GB" sz="2400" b="1" dirty="0"/>
              <a:t> </a:t>
            </a:r>
            <a:r>
              <a:rPr lang="en-GB" sz="2400" b="1" dirty="0" err="1"/>
              <a:t>norme</a:t>
            </a:r>
            <a:r>
              <a:rPr lang="en-GB" sz="2400" b="1" dirty="0"/>
              <a:t> e </a:t>
            </a:r>
            <a:r>
              <a:rPr lang="en-GB" sz="2400" b="1" dirty="0" err="1"/>
              <a:t>impatto</a:t>
            </a:r>
            <a:r>
              <a:rPr lang="en-GB" sz="2400" b="1" dirty="0"/>
              <a:t> </a:t>
            </a:r>
            <a:r>
              <a:rPr lang="en-GB" sz="2400" b="1" dirty="0" err="1"/>
              <a:t>sulle</a:t>
            </a:r>
            <a:r>
              <a:rPr lang="en-GB" sz="2400" b="1" dirty="0"/>
              <a:t> </a:t>
            </a:r>
            <a:r>
              <a:rPr lang="en-GB" sz="2400" b="1" dirty="0" err="1"/>
              <a:t>imprese</a:t>
            </a:r>
            <a:endParaRPr lang="en-GB" sz="2400" dirty="0"/>
          </a:p>
        </p:txBody>
      </p:sp>
      <p:sp>
        <p:nvSpPr>
          <p:cNvPr id="8" name="Segnaposto testo 7">
            <a:extLst>
              <a:ext uri="{FF2B5EF4-FFF2-40B4-BE49-F238E27FC236}">
                <a16:creationId xmlns:a16="http://schemas.microsoft.com/office/drawing/2014/main" id="{D4E1E45B-30A5-4DB1-B8E2-C71E37955F2F}"/>
              </a:ext>
            </a:extLst>
          </p:cNvPr>
          <p:cNvSpPr>
            <a:spLocks noGrp="1"/>
          </p:cNvSpPr>
          <p:nvPr>
            <p:ph type="body" sz="quarter" idx="12"/>
          </p:nvPr>
        </p:nvSpPr>
        <p:spPr>
          <a:xfrm>
            <a:off x="360727" y="1795243"/>
            <a:ext cx="11302941" cy="4496499"/>
          </a:xfrm>
        </p:spPr>
        <p:txBody>
          <a:bodyPr vert="horz" lIns="0" tIns="0" rIns="0" bIns="0" rtlCol="0">
            <a:noAutofit/>
          </a:bodyPr>
          <a:lstStyle/>
          <a:p>
            <a:pPr algn="just"/>
            <a:endParaRPr lang="it-IT" sz="1500" dirty="0"/>
          </a:p>
          <a:p>
            <a:pPr algn="ctr"/>
            <a:r>
              <a:rPr lang="it-IT" sz="1500" b="1" dirty="0"/>
              <a:t>D.lgs. 196/2003, come novellato dal d.lgs. 101/2018 - Art. 2-undecies - Limitazioni ai diritti dell’interessato </a:t>
            </a:r>
          </a:p>
          <a:p>
            <a:pPr algn="just"/>
            <a:r>
              <a:rPr lang="it-IT" sz="1500" i="1" dirty="0"/>
              <a:t>Vedi infra sub XI.</a:t>
            </a:r>
          </a:p>
          <a:p>
            <a:pPr algn="just"/>
            <a:endParaRPr lang="it-IT" sz="1500" i="1" dirty="0"/>
          </a:p>
          <a:p>
            <a:pPr algn="just"/>
            <a:endParaRPr lang="it-IT" sz="1500" i="1" dirty="0"/>
          </a:p>
          <a:p>
            <a:pPr algn="just"/>
            <a:r>
              <a:rPr lang="it-IT" sz="1400" dirty="0"/>
              <a:t>In ogni caso, come rilevato da Confindustria nell’ultima versione delle sue Linee Guida per la costruzione dei Modelli, “</a:t>
            </a:r>
            <a:r>
              <a:rPr lang="it-IT" sz="1400" i="1" dirty="0"/>
              <a:t>in merito alla riservatezza dell’identità del segnalante, si evidenzia che occorre distinguere questo profilo da quello dell’anonimato: infatti per garantire al denunciante una tutela adeguata, anche in termini di riservatezza dell’identità, è necessario che esso sia riconoscibile</a:t>
            </a:r>
            <a:r>
              <a:rPr lang="it-IT" sz="1400" dirty="0"/>
              <a:t>.” (CONFINDUSTRIA, Linee Guida per la costruzione dei Modelli di organizzazione, gestione e controllo, giugno 2021)</a:t>
            </a:r>
          </a:p>
          <a:p>
            <a:pPr algn="just"/>
            <a:endParaRPr lang="it-IT" sz="1400" dirty="0"/>
          </a:p>
          <a:p>
            <a:pPr algn="ctr"/>
            <a:endParaRPr lang="it-IT" sz="1400" b="1" dirty="0"/>
          </a:p>
          <a:p>
            <a:pPr algn="ctr"/>
            <a:endParaRPr lang="it-IT" sz="1400" b="1" dirty="0"/>
          </a:p>
          <a:p>
            <a:pPr algn="ctr"/>
            <a:endParaRPr lang="en-GB" sz="1400" b="1" dirty="0"/>
          </a:p>
        </p:txBody>
      </p:sp>
    </p:spTree>
    <p:extLst>
      <p:ext uri="{BB962C8B-B14F-4D97-AF65-F5344CB8AC3E}">
        <p14:creationId xmlns:p14="http://schemas.microsoft.com/office/powerpoint/2010/main" val="2253865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A8E00EFF-BD8C-4B37-9E6D-FE0F72F11842}"/>
              </a:ext>
            </a:extLst>
          </p:cNvPr>
          <p:cNvPicPr>
            <a:picLocks noChangeAspect="1"/>
          </p:cNvPicPr>
          <p:nvPr/>
        </p:nvPicPr>
        <p:blipFill>
          <a:blip r:embed="rId3"/>
          <a:stretch>
            <a:fillRect/>
          </a:stretch>
        </p:blipFill>
        <p:spPr>
          <a:xfrm>
            <a:off x="9530333" y="336000"/>
            <a:ext cx="2133335" cy="384000"/>
          </a:xfrm>
          <a:prstGeom prst="rect">
            <a:avLst/>
          </a:prstGeom>
        </p:spPr>
      </p:pic>
      <p:sp>
        <p:nvSpPr>
          <p:cNvPr id="6" name="Titolo 5">
            <a:extLst>
              <a:ext uri="{FF2B5EF4-FFF2-40B4-BE49-F238E27FC236}">
                <a16:creationId xmlns:a16="http://schemas.microsoft.com/office/drawing/2014/main" id="{BC4DB19D-67DD-4FE5-A3DD-2AF864BD92B7}"/>
              </a:ext>
            </a:extLst>
          </p:cNvPr>
          <p:cNvSpPr>
            <a:spLocks noGrp="1"/>
          </p:cNvSpPr>
          <p:nvPr>
            <p:ph type="title"/>
          </p:nvPr>
        </p:nvSpPr>
        <p:spPr>
          <a:xfrm>
            <a:off x="134223" y="151002"/>
            <a:ext cx="5721293" cy="1144998"/>
          </a:xfrm>
        </p:spPr>
        <p:txBody>
          <a:bodyPr/>
          <a:lstStyle/>
          <a:p>
            <a:pPr algn="ctr"/>
            <a:r>
              <a:rPr lang="en-GB" sz="2400" b="1" dirty="0"/>
              <a:t>Whistleblowing: </a:t>
            </a:r>
            <a:r>
              <a:rPr lang="en-GB" sz="2400" b="1" dirty="0" err="1"/>
              <a:t>conto</a:t>
            </a:r>
            <a:r>
              <a:rPr lang="en-GB" sz="2400" b="1" dirty="0"/>
              <a:t> </a:t>
            </a:r>
            <a:r>
              <a:rPr lang="en-GB" sz="2400" b="1" dirty="0" err="1"/>
              <a:t>alla</a:t>
            </a:r>
            <a:r>
              <a:rPr lang="en-GB" sz="2400" b="1" dirty="0"/>
              <a:t> </a:t>
            </a:r>
            <a:r>
              <a:rPr lang="en-GB" sz="2400" b="1" dirty="0" err="1"/>
              <a:t>rovescia</a:t>
            </a:r>
            <a:r>
              <a:rPr lang="en-GB" sz="2400" b="1" dirty="0"/>
              <a:t> per le </a:t>
            </a:r>
            <a:r>
              <a:rPr lang="en-GB" sz="2400" b="1" dirty="0" err="1"/>
              <a:t>nuove</a:t>
            </a:r>
            <a:r>
              <a:rPr lang="en-GB" sz="2400" b="1" dirty="0"/>
              <a:t> </a:t>
            </a:r>
            <a:r>
              <a:rPr lang="en-GB" sz="2400" b="1" dirty="0" err="1"/>
              <a:t>norme</a:t>
            </a:r>
            <a:r>
              <a:rPr lang="en-GB" sz="2400" b="1" dirty="0"/>
              <a:t> e </a:t>
            </a:r>
            <a:r>
              <a:rPr lang="en-GB" sz="2400" b="1" dirty="0" err="1"/>
              <a:t>impatto</a:t>
            </a:r>
            <a:r>
              <a:rPr lang="en-GB" sz="2400" b="1" dirty="0"/>
              <a:t> </a:t>
            </a:r>
            <a:r>
              <a:rPr lang="en-GB" sz="2400" b="1" dirty="0" err="1"/>
              <a:t>sulle</a:t>
            </a:r>
            <a:r>
              <a:rPr lang="en-GB" sz="2400" b="1" dirty="0"/>
              <a:t> </a:t>
            </a:r>
            <a:r>
              <a:rPr lang="en-GB" sz="2400" b="1" dirty="0" err="1"/>
              <a:t>imprese</a:t>
            </a:r>
            <a:endParaRPr lang="en-GB" sz="2400" dirty="0"/>
          </a:p>
        </p:txBody>
      </p:sp>
      <p:sp>
        <p:nvSpPr>
          <p:cNvPr id="8" name="Segnaposto testo 7">
            <a:extLst>
              <a:ext uri="{FF2B5EF4-FFF2-40B4-BE49-F238E27FC236}">
                <a16:creationId xmlns:a16="http://schemas.microsoft.com/office/drawing/2014/main" id="{D4E1E45B-30A5-4DB1-B8E2-C71E37955F2F}"/>
              </a:ext>
            </a:extLst>
          </p:cNvPr>
          <p:cNvSpPr>
            <a:spLocks noGrp="1"/>
          </p:cNvSpPr>
          <p:nvPr>
            <p:ph type="body" sz="quarter" idx="12"/>
          </p:nvPr>
        </p:nvSpPr>
        <p:spPr>
          <a:xfrm>
            <a:off x="192947" y="2525086"/>
            <a:ext cx="5469622" cy="3548543"/>
          </a:xfrm>
        </p:spPr>
        <p:txBody>
          <a:bodyPr vert="horz" lIns="0" tIns="0" rIns="0" bIns="0" rtlCol="0">
            <a:noAutofit/>
          </a:bodyPr>
          <a:lstStyle/>
          <a:p>
            <a:pPr algn="ctr"/>
            <a:r>
              <a:rPr lang="it-IT" sz="1600" b="1" dirty="0"/>
              <a:t>Direttiva 2019/1937 (Art. 6, commi 2 e 3; Cons. 34)</a:t>
            </a:r>
          </a:p>
          <a:p>
            <a:pPr algn="just"/>
            <a:r>
              <a:rPr lang="it-IT" sz="1600" dirty="0"/>
              <a:t>“</a:t>
            </a:r>
            <a:r>
              <a:rPr lang="it-IT" sz="1600" i="1" dirty="0"/>
              <a:t>Fatti salvi gli obblighi vigenti di prevedere la segnalazione anonima in forza del diritto dell’Unione, la presente direttiva non pregiudica </a:t>
            </a:r>
            <a:r>
              <a:rPr lang="it-IT" sz="1600" i="1" u="sng" dirty="0"/>
              <a:t>la facoltà degli Stati membri di decidere se </a:t>
            </a:r>
            <a:r>
              <a:rPr lang="it-IT" sz="1600" i="1" dirty="0"/>
              <a:t>i soggetti giuridici … del settore privato … </a:t>
            </a:r>
            <a:r>
              <a:rPr lang="it-IT" sz="1600" i="1" u="sng" dirty="0"/>
              <a:t>debbano accettare le segnalazioni anonime ….</a:t>
            </a:r>
            <a:r>
              <a:rPr lang="it-IT" sz="1600" i="1" dirty="0"/>
              <a:t>” “Le persone che hanno segnalato o divulgato pubblicamente informazioni su violazioni in forma anonima, ma che successivamente sono state identificate e hanno subito ritorsioni, possono nondimeno beneficiare della protezione prevista ai sensi del capo VI, a condizione che soddisfino le condizioni di cui al paragrafo 1</a:t>
            </a:r>
            <a:r>
              <a:rPr lang="it-IT" sz="1600" dirty="0"/>
              <a:t>.”</a:t>
            </a:r>
          </a:p>
          <a:p>
            <a:pPr algn="ctr"/>
            <a:endParaRPr lang="it-IT" sz="1600" b="1" dirty="0"/>
          </a:p>
          <a:p>
            <a:pPr algn="ctr"/>
            <a:endParaRPr lang="it-IT" sz="1600" b="1" dirty="0"/>
          </a:p>
          <a:p>
            <a:pPr algn="ctr"/>
            <a:endParaRPr lang="it-IT" sz="1600" b="1" dirty="0"/>
          </a:p>
          <a:p>
            <a:pPr algn="ctr"/>
            <a:endParaRPr lang="en-GB" sz="1600" b="1" dirty="0"/>
          </a:p>
        </p:txBody>
      </p:sp>
      <p:sp>
        <p:nvSpPr>
          <p:cNvPr id="3" name="Rettangolo 2">
            <a:extLst>
              <a:ext uri="{FF2B5EF4-FFF2-40B4-BE49-F238E27FC236}">
                <a16:creationId xmlns:a16="http://schemas.microsoft.com/office/drawing/2014/main" id="{848EF946-C64D-4DB1-9162-E2B32364226C}"/>
              </a:ext>
            </a:extLst>
          </p:cNvPr>
          <p:cNvSpPr/>
          <p:nvPr/>
        </p:nvSpPr>
        <p:spPr>
          <a:xfrm>
            <a:off x="3695351" y="1595956"/>
            <a:ext cx="5310230" cy="71101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D81F84">
                    <a:lumMod val="75000"/>
                  </a:srgbClr>
                </a:solidFill>
                <a:effectLst/>
                <a:uLnTx/>
                <a:uFillTx/>
                <a:latin typeface="Calibri" panose="020F0502020204030204"/>
                <a:ea typeface="+mn-ea"/>
                <a:cs typeface="+mn-cs"/>
              </a:rPr>
              <a:t>VII. AMMISSIBILITÀ DELLE SEGNALAZIONI ANONIME</a:t>
            </a:r>
          </a:p>
        </p:txBody>
      </p:sp>
      <p:sp>
        <p:nvSpPr>
          <p:cNvPr id="7" name="Segnaposto testo 7">
            <a:extLst>
              <a:ext uri="{FF2B5EF4-FFF2-40B4-BE49-F238E27FC236}">
                <a16:creationId xmlns:a16="http://schemas.microsoft.com/office/drawing/2014/main" id="{38275A66-A725-4448-83BF-723080D58870}"/>
              </a:ext>
            </a:extLst>
          </p:cNvPr>
          <p:cNvSpPr txBox="1">
            <a:spLocks/>
          </p:cNvSpPr>
          <p:nvPr/>
        </p:nvSpPr>
        <p:spPr>
          <a:xfrm>
            <a:off x="6270770" y="2525087"/>
            <a:ext cx="5469622" cy="3649210"/>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800"/>
              </a:spcAft>
              <a:buFontTx/>
              <a:buNone/>
              <a:defRPr sz="2000" kern="1200">
                <a:solidFill>
                  <a:srgbClr val="FFFFFF"/>
                </a:solidFill>
                <a:latin typeface="Calibri" panose="020F0502020204030204" pitchFamily="34" charset="0"/>
                <a:ea typeface="+mn-ea"/>
                <a:cs typeface="Calibri" panose="020F0502020204030204" pitchFamily="34" charset="0"/>
              </a:defRPr>
            </a:lvl1pPr>
            <a:lvl2pPr marL="479988" indent="-479988" algn="l" defTabSz="914377" rtl="0" eaLnBrk="1" latinLnBrk="0" hangingPunct="1">
              <a:lnSpc>
                <a:spcPct val="100000"/>
              </a:lnSpc>
              <a:spcBef>
                <a:spcPts val="0"/>
              </a:spcBef>
              <a:spcAft>
                <a:spcPts val="800"/>
              </a:spcAft>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2pPr>
            <a:lvl3pPr marL="959976" indent="-479988" algn="l" defTabSz="914377" rtl="0" eaLnBrk="1" latinLnBrk="0" hangingPunct="1">
              <a:lnSpc>
                <a:spcPct val="100000"/>
              </a:lnSpc>
              <a:spcBef>
                <a:spcPts val="0"/>
              </a:spcBef>
              <a:spcAft>
                <a:spcPts val="800"/>
              </a:spcAft>
              <a:buFont typeface="Calibri" panose="020F0502020204030204" pitchFamily="34" charset="0"/>
              <a:buChar char="–"/>
              <a:defRPr sz="2000" kern="1200">
                <a:solidFill>
                  <a:srgbClr val="FFFFFF"/>
                </a:solidFill>
                <a:latin typeface="Calibri" panose="020F0502020204030204" pitchFamily="34" charset="0"/>
                <a:ea typeface="+mn-ea"/>
                <a:cs typeface="Calibri" panose="020F0502020204030204" pitchFamily="34" charset="0"/>
              </a:defRPr>
            </a:lvl3pPr>
            <a:lvl4pPr marL="1439964" indent="-479988" algn="l" defTabSz="914377" rtl="0" eaLnBrk="1" latinLnBrk="0" hangingPunct="1">
              <a:lnSpc>
                <a:spcPct val="100000"/>
              </a:lnSpc>
              <a:spcBef>
                <a:spcPts val="0"/>
              </a:spcBef>
              <a:spcAft>
                <a:spcPts val="800"/>
              </a:spcAft>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4pPr>
            <a:lvl5pPr marL="1919952" indent="-479988" algn="l" defTabSz="914377" rtl="0" eaLnBrk="1" latinLnBrk="0" hangingPunct="1">
              <a:lnSpc>
                <a:spcPct val="90000"/>
              </a:lnSpc>
              <a:spcBef>
                <a:spcPts val="500"/>
              </a:spcBef>
              <a:buFont typeface="Calibri" panose="020F0502020204030204" pitchFamily="34" charset="0"/>
              <a:buChar char="–"/>
              <a:defRPr sz="2000" kern="1200">
                <a:solidFill>
                  <a:srgbClr val="FFFFFF"/>
                </a:solidFill>
                <a:latin typeface="Calibri" panose="020F0502020204030204" pitchFamily="34" charset="0"/>
                <a:ea typeface="+mn-ea"/>
                <a:cs typeface="Calibri" panose="020F050202020403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6pPr>
            <a:lvl7pPr marL="2971726" indent="-228594" algn="l" defTabSz="914377" rtl="0" eaLnBrk="1" latinLnBrk="0" hangingPunct="1">
              <a:lnSpc>
                <a:spcPct val="90000"/>
              </a:lnSpc>
              <a:spcBef>
                <a:spcPts val="500"/>
              </a:spcBef>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7pPr>
            <a:lvl8pPr marL="3428914" indent="-228594" algn="l" defTabSz="914377" rtl="0" eaLnBrk="1" latinLnBrk="0" hangingPunct="1">
              <a:lnSpc>
                <a:spcPct val="90000"/>
              </a:lnSpc>
              <a:spcBef>
                <a:spcPts val="500"/>
              </a:spcBef>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8pPr>
            <a:lvl9pPr marL="3886103" indent="-228594" algn="l" defTabSz="914377" rtl="0" eaLnBrk="1" latinLnBrk="0" hangingPunct="1">
              <a:lnSpc>
                <a:spcPct val="90000"/>
              </a:lnSpc>
              <a:spcBef>
                <a:spcPts val="500"/>
              </a:spcBef>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9pPr>
          </a:lstStyle>
          <a:p>
            <a:pPr marL="0" marR="0" lvl="0" indent="0" algn="ctr" defTabSz="914377" rtl="0" eaLnBrk="1" fontAlgn="auto" latinLnBrk="0" hangingPunct="1">
              <a:lnSpc>
                <a:spcPct val="100000"/>
              </a:lnSpc>
              <a:spcBef>
                <a:spcPts val="0"/>
              </a:spcBef>
              <a:spcAft>
                <a:spcPts val="800"/>
              </a:spcAft>
              <a:buClrTx/>
              <a:buSzTx/>
              <a:buFontTx/>
              <a:buNone/>
              <a:tabLst/>
              <a:defRPr/>
            </a:pPr>
            <a:r>
              <a:rPr kumimoji="0" lang="it-IT"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Legge 179/2017 (art. 2)</a:t>
            </a:r>
          </a:p>
          <a:p>
            <a:pPr marL="0" marR="0" lvl="0" indent="0" algn="just" defTabSz="914377" rtl="0" eaLnBrk="1" fontAlgn="auto" latinLnBrk="0" hangingPunct="1">
              <a:lnSpc>
                <a:spcPct val="100000"/>
              </a:lnSpc>
              <a:spcBef>
                <a:spcPts val="0"/>
              </a:spcBef>
              <a:spcAft>
                <a:spcPts val="800"/>
              </a:spcAft>
              <a:buClrTx/>
              <a:buSzTx/>
              <a:buFontTx/>
              <a:buNone/>
              <a:tabLst/>
              <a:defRPr/>
            </a:pPr>
            <a:r>
              <a:rPr kumimoji="0" lang="it-IT"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Nulla, almeno espressamente.</a:t>
            </a:r>
          </a:p>
          <a:p>
            <a:pPr marL="0" marR="0" lvl="0" indent="0" algn="just" defTabSz="914377" rtl="0" eaLnBrk="1" fontAlgn="auto" latinLnBrk="0" hangingPunct="1">
              <a:lnSpc>
                <a:spcPct val="100000"/>
              </a:lnSpc>
              <a:spcBef>
                <a:spcPts val="0"/>
              </a:spcBef>
              <a:spcAft>
                <a:spcPts val="800"/>
              </a:spcAft>
              <a:buClrTx/>
              <a:buSzTx/>
              <a:buFontTx/>
              <a:buNone/>
              <a:tabLst/>
              <a:defRPr/>
            </a:pPr>
            <a:endParaRPr kumimoji="0" lang="it-IT"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914377" rtl="0" eaLnBrk="1" fontAlgn="auto" latinLnBrk="0" hangingPunct="1">
              <a:lnSpc>
                <a:spcPct val="100000"/>
              </a:lnSpc>
              <a:spcBef>
                <a:spcPts val="0"/>
              </a:spcBef>
              <a:spcAft>
                <a:spcPts val="800"/>
              </a:spcAft>
              <a:buClrTx/>
              <a:buSzTx/>
              <a:buFontTx/>
              <a:buNone/>
              <a:tabLst/>
              <a:defRPr/>
            </a:pPr>
            <a:endParaRPr kumimoji="0" lang="it-IT"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l" defTabSz="914377" rtl="0" eaLnBrk="1" fontAlgn="auto" latinLnBrk="0" hangingPunct="1">
              <a:lnSpc>
                <a:spcPct val="100000"/>
              </a:lnSpc>
              <a:spcBef>
                <a:spcPts val="0"/>
              </a:spcBef>
              <a:spcAft>
                <a:spcPts val="800"/>
              </a:spcAft>
              <a:buClrTx/>
              <a:buSzTx/>
              <a:buFontTx/>
              <a:buNone/>
              <a:tabLst/>
              <a:defRPr/>
            </a:pPr>
            <a:endParaRPr kumimoji="0" lang="it-IT" sz="20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l" defTabSz="914377" rtl="0" eaLnBrk="1" fontAlgn="auto" latinLnBrk="0" hangingPunct="1">
              <a:lnSpc>
                <a:spcPct val="100000"/>
              </a:lnSpc>
              <a:spcBef>
                <a:spcPts val="0"/>
              </a:spcBef>
              <a:spcAft>
                <a:spcPts val="800"/>
              </a:spcAft>
              <a:buClrTx/>
              <a:buSzTx/>
              <a:buFontTx/>
              <a:buNone/>
              <a:tabLst/>
              <a:defRPr/>
            </a:pPr>
            <a:endParaRPr kumimoji="0" lang="it-IT" sz="20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l" defTabSz="914377" rtl="0" eaLnBrk="1" fontAlgn="auto" latinLnBrk="0" hangingPunct="1">
              <a:lnSpc>
                <a:spcPct val="100000"/>
              </a:lnSpc>
              <a:spcBef>
                <a:spcPts val="0"/>
              </a:spcBef>
              <a:spcAft>
                <a:spcPts val="800"/>
              </a:spcAft>
              <a:buClrTx/>
              <a:buSzTx/>
              <a:buFontTx/>
              <a:buNone/>
              <a:tabLst/>
              <a:defRPr/>
            </a:pPr>
            <a:endParaRPr kumimoji="0" lang="en-GB" sz="20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166093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A8E00EFF-BD8C-4B37-9E6D-FE0F72F11842}"/>
              </a:ext>
            </a:extLst>
          </p:cNvPr>
          <p:cNvPicPr>
            <a:picLocks noChangeAspect="1"/>
          </p:cNvPicPr>
          <p:nvPr/>
        </p:nvPicPr>
        <p:blipFill>
          <a:blip r:embed="rId3"/>
          <a:stretch>
            <a:fillRect/>
          </a:stretch>
        </p:blipFill>
        <p:spPr>
          <a:xfrm>
            <a:off x="9530333" y="336000"/>
            <a:ext cx="2133335" cy="384000"/>
          </a:xfrm>
          <a:prstGeom prst="rect">
            <a:avLst/>
          </a:prstGeom>
        </p:spPr>
      </p:pic>
      <p:sp>
        <p:nvSpPr>
          <p:cNvPr id="6" name="Titolo 5">
            <a:extLst>
              <a:ext uri="{FF2B5EF4-FFF2-40B4-BE49-F238E27FC236}">
                <a16:creationId xmlns:a16="http://schemas.microsoft.com/office/drawing/2014/main" id="{BC4DB19D-67DD-4FE5-A3DD-2AF864BD92B7}"/>
              </a:ext>
            </a:extLst>
          </p:cNvPr>
          <p:cNvSpPr>
            <a:spLocks noGrp="1"/>
          </p:cNvSpPr>
          <p:nvPr>
            <p:ph type="title"/>
          </p:nvPr>
        </p:nvSpPr>
        <p:spPr>
          <a:xfrm>
            <a:off x="134223" y="151002"/>
            <a:ext cx="5721293" cy="1144998"/>
          </a:xfrm>
        </p:spPr>
        <p:txBody>
          <a:bodyPr/>
          <a:lstStyle/>
          <a:p>
            <a:pPr algn="ctr"/>
            <a:r>
              <a:rPr lang="en-GB" sz="2400" b="1" dirty="0"/>
              <a:t>Whistleblowing: </a:t>
            </a:r>
            <a:r>
              <a:rPr lang="en-GB" sz="2400" b="1" dirty="0" err="1"/>
              <a:t>conto</a:t>
            </a:r>
            <a:r>
              <a:rPr lang="en-GB" sz="2400" b="1" dirty="0"/>
              <a:t> </a:t>
            </a:r>
            <a:r>
              <a:rPr lang="en-GB" sz="2400" b="1" dirty="0" err="1"/>
              <a:t>alla</a:t>
            </a:r>
            <a:r>
              <a:rPr lang="en-GB" sz="2400" b="1" dirty="0"/>
              <a:t> </a:t>
            </a:r>
            <a:r>
              <a:rPr lang="en-GB" sz="2400" b="1" dirty="0" err="1"/>
              <a:t>rovescia</a:t>
            </a:r>
            <a:r>
              <a:rPr lang="en-GB" sz="2400" b="1" dirty="0"/>
              <a:t> per le </a:t>
            </a:r>
            <a:r>
              <a:rPr lang="en-GB" sz="2400" b="1" dirty="0" err="1"/>
              <a:t>nuove</a:t>
            </a:r>
            <a:r>
              <a:rPr lang="en-GB" sz="2400" b="1" dirty="0"/>
              <a:t> </a:t>
            </a:r>
            <a:r>
              <a:rPr lang="en-GB" sz="2400" b="1" dirty="0" err="1"/>
              <a:t>norme</a:t>
            </a:r>
            <a:r>
              <a:rPr lang="en-GB" sz="2400" b="1" dirty="0"/>
              <a:t> e </a:t>
            </a:r>
            <a:r>
              <a:rPr lang="en-GB" sz="2400" b="1" dirty="0" err="1"/>
              <a:t>impatto</a:t>
            </a:r>
            <a:r>
              <a:rPr lang="en-GB" sz="2400" b="1" dirty="0"/>
              <a:t> </a:t>
            </a:r>
            <a:r>
              <a:rPr lang="en-GB" sz="2400" b="1" dirty="0" err="1"/>
              <a:t>sulle</a:t>
            </a:r>
            <a:r>
              <a:rPr lang="en-GB" sz="2400" b="1" dirty="0"/>
              <a:t> </a:t>
            </a:r>
            <a:r>
              <a:rPr lang="en-GB" sz="2400" b="1" dirty="0" err="1"/>
              <a:t>imprese</a:t>
            </a:r>
            <a:endParaRPr lang="en-GB" sz="2400" dirty="0"/>
          </a:p>
        </p:txBody>
      </p:sp>
      <p:sp>
        <p:nvSpPr>
          <p:cNvPr id="8" name="Segnaposto testo 7">
            <a:extLst>
              <a:ext uri="{FF2B5EF4-FFF2-40B4-BE49-F238E27FC236}">
                <a16:creationId xmlns:a16="http://schemas.microsoft.com/office/drawing/2014/main" id="{D4E1E45B-30A5-4DB1-B8E2-C71E37955F2F}"/>
              </a:ext>
            </a:extLst>
          </p:cNvPr>
          <p:cNvSpPr>
            <a:spLocks noGrp="1"/>
          </p:cNvSpPr>
          <p:nvPr>
            <p:ph type="body" sz="quarter" idx="12"/>
          </p:nvPr>
        </p:nvSpPr>
        <p:spPr>
          <a:xfrm>
            <a:off x="360727" y="1736520"/>
            <a:ext cx="11302941" cy="4496499"/>
          </a:xfrm>
        </p:spPr>
        <p:txBody>
          <a:bodyPr vert="horz" lIns="0" tIns="0" rIns="0" bIns="0" rtlCol="0">
            <a:noAutofit/>
          </a:bodyPr>
          <a:lstStyle/>
          <a:p>
            <a:pPr algn="just"/>
            <a:endParaRPr lang="it-IT" sz="1400" dirty="0"/>
          </a:p>
          <a:p>
            <a:pPr algn="just"/>
            <a:endParaRPr lang="it-IT" sz="1600" dirty="0"/>
          </a:p>
          <a:p>
            <a:pPr algn="just"/>
            <a:r>
              <a:rPr lang="it-IT" sz="1600" u="sng" dirty="0"/>
              <a:t>Il Garante della Privacy italiano ha ritenuto “</a:t>
            </a:r>
            <a:r>
              <a:rPr lang="it-IT" sz="1600" i="1" u="sng" dirty="0"/>
              <a:t>problematica</a:t>
            </a:r>
            <a:r>
              <a:rPr lang="it-IT" sz="1600" u="sng" dirty="0"/>
              <a:t>” </a:t>
            </a:r>
            <a:r>
              <a:rPr lang="it-IT" sz="1600" dirty="0"/>
              <a:t>l’ammissibilità di segnalazioni anonime (“</a:t>
            </a:r>
            <a:r>
              <a:rPr lang="it-IT" sz="1600" i="1" dirty="0"/>
              <a:t>Segnalazione al Parlamento ed al Governo sull’individuazione, mediante sistemi di segnalazione, degli illeciti commessi da soggetti operanti a vario titolo nell’organizzazione aziendale</a:t>
            </a:r>
            <a:r>
              <a:rPr lang="it-IT" sz="1600" dirty="0"/>
              <a:t>”, 10 dicembre 2009). Comunque l’effettuazione e la ricevibilità di segnalazioni anonime sono ammesse, come “</a:t>
            </a:r>
            <a:r>
              <a:rPr lang="it-IT" sz="1600" i="1" dirty="0"/>
              <a:t>un’eccezione</a:t>
            </a:r>
            <a:r>
              <a:rPr lang="it-IT" sz="1600" dirty="0"/>
              <a:t>” e con “</a:t>
            </a:r>
            <a:r>
              <a:rPr lang="it-IT" sz="1600" i="1" dirty="0"/>
              <a:t>speciali precauzioni</a:t>
            </a:r>
            <a:r>
              <a:rPr lang="it-IT" sz="1600" dirty="0"/>
              <a:t>”, rispettivamente dal Parere 1/2006 del Gruppo Articolo 29, dalla </a:t>
            </a:r>
            <a:r>
              <a:rPr lang="it-IT" sz="1600" i="1" dirty="0" err="1"/>
              <a:t>Recommendation</a:t>
            </a:r>
            <a:r>
              <a:rPr lang="it-IT" sz="1600" i="1" dirty="0"/>
              <a:t> CM/</a:t>
            </a:r>
            <a:r>
              <a:rPr lang="it-IT" sz="1600" i="1" dirty="0" err="1"/>
              <a:t>Rec</a:t>
            </a:r>
            <a:r>
              <a:rPr lang="it-IT" sz="1600" dirty="0"/>
              <a:t> (2015)5 </a:t>
            </a:r>
            <a:r>
              <a:rPr lang="it-IT" sz="1600" i="1" dirty="0"/>
              <a:t>of the </a:t>
            </a:r>
            <a:r>
              <a:rPr lang="it-IT" sz="1600" i="1" dirty="0" err="1"/>
              <a:t>Commitee</a:t>
            </a:r>
            <a:r>
              <a:rPr lang="it-IT" sz="1600" i="1" dirty="0"/>
              <a:t> of </a:t>
            </a:r>
            <a:r>
              <a:rPr lang="it-IT" sz="1600" i="1" dirty="0" err="1"/>
              <a:t>Ministers</a:t>
            </a:r>
            <a:r>
              <a:rPr lang="it-IT" sz="1600" i="1" dirty="0"/>
              <a:t> to </a:t>
            </a:r>
            <a:r>
              <a:rPr lang="it-IT" sz="1600" i="1" dirty="0" err="1"/>
              <a:t>member</a:t>
            </a:r>
            <a:r>
              <a:rPr lang="it-IT" sz="1600" i="1" dirty="0"/>
              <a:t> States on the processing of personal data in </a:t>
            </a:r>
            <a:r>
              <a:rPr lang="it-IT" sz="1600" i="1" dirty="0" err="1"/>
              <a:t>contex</a:t>
            </a:r>
            <a:r>
              <a:rPr lang="it-IT" sz="1600" i="1" dirty="0"/>
              <a:t> of </a:t>
            </a:r>
            <a:r>
              <a:rPr lang="it-IT" sz="1600" i="1" dirty="0" err="1"/>
              <a:t>employment</a:t>
            </a:r>
            <a:r>
              <a:rPr lang="it-IT" sz="1600" i="1" dirty="0"/>
              <a:t> </a:t>
            </a:r>
            <a:r>
              <a:rPr lang="it-IT" sz="1600" dirty="0"/>
              <a:t>del 1 aprile 2015, nonché, dalla Nota Illustrativa Gennaio 2018 e dalle Linee Guida Giugno 2021 di Confindustria (che, “</a:t>
            </a:r>
            <a:r>
              <a:rPr lang="it-IT" sz="1600" i="1" dirty="0"/>
              <a:t>non esclude che modelli organizzativi possano contemplare anche canali per effettuare segnalazioni in forma anonima</a:t>
            </a:r>
            <a:r>
              <a:rPr lang="it-IT" sz="1600" dirty="0"/>
              <a:t>”, ma che, “</a:t>
            </a:r>
            <a:r>
              <a:rPr lang="it-IT" sz="1600" i="1" dirty="0"/>
              <a:t>per contenere [il] rischio di alimentare denunce infondate”, raccomanda di “rafforzare il fondamento della denuncia, ad esempio prevedendo che sia documentata adeguatamente ovvero che sia resa con dovizia di particolari</a:t>
            </a:r>
            <a:r>
              <a:rPr lang="it-IT" sz="1600" dirty="0"/>
              <a:t>”).</a:t>
            </a:r>
          </a:p>
          <a:p>
            <a:pPr algn="just"/>
            <a:endParaRPr lang="it-IT" sz="1600" dirty="0"/>
          </a:p>
          <a:p>
            <a:pPr algn="just"/>
            <a:r>
              <a:rPr lang="it-IT" sz="1600" dirty="0"/>
              <a:t>Inoltre, l’ammissibilità di segnalazioni anonime è </a:t>
            </a:r>
            <a:r>
              <a:rPr lang="it-IT" sz="1600" u="sng" dirty="0"/>
              <a:t>senz’altro riconosciuta dalla giurisprudenza giuslavoristica</a:t>
            </a:r>
            <a:r>
              <a:rPr lang="it-IT" sz="1600" dirty="0"/>
              <a:t>, per cui “</a:t>
            </a:r>
            <a:r>
              <a:rPr lang="it-IT" sz="1600" i="1" dirty="0"/>
              <a:t>In materia disciplinare, …, nessuna norma di legge vieta che l’esercizio del potere disciplinare del datore di lavoro possa essere sollecitato a seguito di scritti anonimi, restando escluso solo che questi possano essere lo strumento di prova dell’illecito …</a:t>
            </a:r>
            <a:r>
              <a:rPr lang="it-IT" sz="1600" dirty="0"/>
              <a:t>” (Cass., 6501/2013; 28.974/2017; 30.809/2021)</a:t>
            </a:r>
          </a:p>
          <a:p>
            <a:pPr algn="ctr"/>
            <a:endParaRPr lang="it-IT" sz="1400" b="1" dirty="0"/>
          </a:p>
          <a:p>
            <a:pPr algn="ctr"/>
            <a:endParaRPr lang="en-GB" sz="1400" b="1" dirty="0"/>
          </a:p>
        </p:txBody>
      </p:sp>
    </p:spTree>
    <p:extLst>
      <p:ext uri="{BB962C8B-B14F-4D97-AF65-F5344CB8AC3E}">
        <p14:creationId xmlns:p14="http://schemas.microsoft.com/office/powerpoint/2010/main" val="1409249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A8E00EFF-BD8C-4B37-9E6D-FE0F72F11842}"/>
              </a:ext>
            </a:extLst>
          </p:cNvPr>
          <p:cNvPicPr>
            <a:picLocks noChangeAspect="1"/>
          </p:cNvPicPr>
          <p:nvPr/>
        </p:nvPicPr>
        <p:blipFill>
          <a:blip r:embed="rId3"/>
          <a:stretch>
            <a:fillRect/>
          </a:stretch>
        </p:blipFill>
        <p:spPr>
          <a:xfrm>
            <a:off x="9530333" y="336000"/>
            <a:ext cx="2133335" cy="384000"/>
          </a:xfrm>
          <a:prstGeom prst="rect">
            <a:avLst/>
          </a:prstGeom>
        </p:spPr>
      </p:pic>
      <p:sp>
        <p:nvSpPr>
          <p:cNvPr id="6" name="Titolo 5">
            <a:extLst>
              <a:ext uri="{FF2B5EF4-FFF2-40B4-BE49-F238E27FC236}">
                <a16:creationId xmlns:a16="http://schemas.microsoft.com/office/drawing/2014/main" id="{BC4DB19D-67DD-4FE5-A3DD-2AF864BD92B7}"/>
              </a:ext>
            </a:extLst>
          </p:cNvPr>
          <p:cNvSpPr>
            <a:spLocks noGrp="1"/>
          </p:cNvSpPr>
          <p:nvPr>
            <p:ph type="title"/>
          </p:nvPr>
        </p:nvSpPr>
        <p:spPr>
          <a:xfrm>
            <a:off x="134223" y="151002"/>
            <a:ext cx="5721293" cy="1144998"/>
          </a:xfrm>
        </p:spPr>
        <p:txBody>
          <a:bodyPr/>
          <a:lstStyle/>
          <a:p>
            <a:pPr algn="ctr"/>
            <a:r>
              <a:rPr lang="en-GB" sz="2400" b="1" dirty="0"/>
              <a:t>Whistleblowing: </a:t>
            </a:r>
            <a:r>
              <a:rPr lang="en-GB" sz="2400" b="1" dirty="0" err="1"/>
              <a:t>conto</a:t>
            </a:r>
            <a:r>
              <a:rPr lang="en-GB" sz="2400" b="1" dirty="0"/>
              <a:t> </a:t>
            </a:r>
            <a:r>
              <a:rPr lang="en-GB" sz="2400" b="1" dirty="0" err="1"/>
              <a:t>alla</a:t>
            </a:r>
            <a:r>
              <a:rPr lang="en-GB" sz="2400" b="1" dirty="0"/>
              <a:t> </a:t>
            </a:r>
            <a:r>
              <a:rPr lang="en-GB" sz="2400" b="1" dirty="0" err="1"/>
              <a:t>rovescia</a:t>
            </a:r>
            <a:r>
              <a:rPr lang="en-GB" sz="2400" b="1" dirty="0"/>
              <a:t> per le </a:t>
            </a:r>
            <a:r>
              <a:rPr lang="en-GB" sz="2400" b="1" dirty="0" err="1"/>
              <a:t>nuove</a:t>
            </a:r>
            <a:r>
              <a:rPr lang="en-GB" sz="2400" b="1" dirty="0"/>
              <a:t> </a:t>
            </a:r>
            <a:r>
              <a:rPr lang="en-GB" sz="2400" b="1" dirty="0" err="1"/>
              <a:t>norme</a:t>
            </a:r>
            <a:r>
              <a:rPr lang="en-GB" sz="2400" b="1" dirty="0"/>
              <a:t> e </a:t>
            </a:r>
            <a:r>
              <a:rPr lang="en-GB" sz="2400" b="1" dirty="0" err="1"/>
              <a:t>impatto</a:t>
            </a:r>
            <a:r>
              <a:rPr lang="en-GB" sz="2400" b="1" dirty="0"/>
              <a:t> </a:t>
            </a:r>
            <a:r>
              <a:rPr lang="en-GB" sz="2400" b="1" dirty="0" err="1"/>
              <a:t>sulle</a:t>
            </a:r>
            <a:r>
              <a:rPr lang="en-GB" sz="2400" b="1" dirty="0"/>
              <a:t> </a:t>
            </a:r>
            <a:r>
              <a:rPr lang="en-GB" sz="2400" b="1" dirty="0" err="1"/>
              <a:t>imprese</a:t>
            </a:r>
            <a:endParaRPr lang="en-GB" sz="2400" dirty="0"/>
          </a:p>
        </p:txBody>
      </p:sp>
      <p:sp>
        <p:nvSpPr>
          <p:cNvPr id="8" name="Segnaposto testo 7">
            <a:extLst>
              <a:ext uri="{FF2B5EF4-FFF2-40B4-BE49-F238E27FC236}">
                <a16:creationId xmlns:a16="http://schemas.microsoft.com/office/drawing/2014/main" id="{D4E1E45B-30A5-4DB1-B8E2-C71E37955F2F}"/>
              </a:ext>
            </a:extLst>
          </p:cNvPr>
          <p:cNvSpPr>
            <a:spLocks noGrp="1"/>
          </p:cNvSpPr>
          <p:nvPr>
            <p:ph type="body" sz="quarter" idx="12"/>
          </p:nvPr>
        </p:nvSpPr>
        <p:spPr>
          <a:xfrm>
            <a:off x="192947" y="2525086"/>
            <a:ext cx="5469622" cy="3548543"/>
          </a:xfrm>
        </p:spPr>
        <p:txBody>
          <a:bodyPr vert="horz" lIns="0" tIns="0" rIns="0" bIns="0" rtlCol="0">
            <a:noAutofit/>
          </a:bodyPr>
          <a:lstStyle/>
          <a:p>
            <a:pPr algn="ctr"/>
            <a:r>
              <a:rPr lang="it-IT" sz="1600" b="1" dirty="0"/>
              <a:t>Direttiva 2019/1937 (Art. 6, comma 1; Cons. 34)</a:t>
            </a:r>
          </a:p>
          <a:p>
            <a:pPr algn="just"/>
            <a:r>
              <a:rPr lang="it-IT" sz="1600" dirty="0"/>
              <a:t>“</a:t>
            </a:r>
            <a:r>
              <a:rPr lang="it-IT" sz="1600" i="1" dirty="0"/>
              <a:t>Le persone segnalanti beneficiano di protezione a norma della presente direttiva, a condizione che: a) abbiano avuto </a:t>
            </a:r>
            <a:r>
              <a:rPr lang="it-IT" sz="1600" i="1" u="sng" dirty="0"/>
              <a:t>fondati motivi di ritenere che le informazioni segnalate fossero vere al momento della segnalazione </a:t>
            </a:r>
            <a:r>
              <a:rPr lang="it-IT" sz="1600" i="1" dirty="0"/>
              <a:t>e che tali informazioni </a:t>
            </a:r>
            <a:r>
              <a:rPr lang="it-IT" sz="1600" i="1" u="sng" dirty="0"/>
              <a:t>rientrassero nell’ambito di applicazione della presente direttiva</a:t>
            </a:r>
            <a:r>
              <a:rPr lang="it-IT" sz="1600" i="1" dirty="0"/>
              <a:t>; e b) </a:t>
            </a:r>
            <a:r>
              <a:rPr lang="it-IT" sz="1600" i="1" u="sng" dirty="0"/>
              <a:t>abbiano effettuato una segnalazione </a:t>
            </a:r>
            <a:r>
              <a:rPr lang="it-IT" sz="1600" i="1" dirty="0"/>
              <a:t>internamente </a:t>
            </a:r>
            <a:r>
              <a:rPr lang="it-IT" sz="1600" i="1" u="sng" dirty="0"/>
              <a:t>a norma </a:t>
            </a:r>
            <a:r>
              <a:rPr lang="it-IT" sz="1600" i="1" dirty="0"/>
              <a:t>dell’articolo 7 o esternamente a norma dell’articolo 10, ovvero abbiano effettuato una divulgazione pubblica a norma dell’articolo 15</a:t>
            </a:r>
            <a:r>
              <a:rPr lang="it-IT" sz="1600" dirty="0"/>
              <a:t>.”</a:t>
            </a:r>
          </a:p>
          <a:p>
            <a:pPr algn="ctr"/>
            <a:endParaRPr lang="it-IT" sz="1600" b="1" dirty="0"/>
          </a:p>
          <a:p>
            <a:pPr algn="just"/>
            <a:r>
              <a:rPr lang="it-IT" sz="1200" dirty="0"/>
              <a:t>A proposito del recepimento di questa norma, Confindustria ha sottolineato la necessità di “</a:t>
            </a:r>
            <a:r>
              <a:rPr lang="it-IT" sz="1200" i="1" dirty="0"/>
              <a:t>introdurre una definizione di «fondati» sospetti ancorata a un criterio di oggettività, così da scongiurare il rischio di interpretazioni soggettive ed eterogenee … [con] un’ampia discrezionalità soggettiva ….” </a:t>
            </a:r>
            <a:r>
              <a:rPr lang="it-IT" sz="1200" dirty="0"/>
              <a:t>(</a:t>
            </a:r>
            <a:r>
              <a:rPr lang="it-IT" sz="1200" i="1" dirty="0"/>
              <a:t>Position paper [sullo] schema di decreto legislativo recante “Attuazione della direttiva (UE) 2019/1937 …, Ottobre 2021</a:t>
            </a:r>
            <a:r>
              <a:rPr lang="it-IT" sz="1200" dirty="0"/>
              <a:t>)</a:t>
            </a:r>
          </a:p>
          <a:p>
            <a:pPr algn="ctr"/>
            <a:endParaRPr lang="it-IT" sz="1600" b="1" dirty="0"/>
          </a:p>
          <a:p>
            <a:pPr algn="ctr"/>
            <a:endParaRPr lang="en-GB" sz="1600" b="1" dirty="0"/>
          </a:p>
        </p:txBody>
      </p:sp>
      <p:sp>
        <p:nvSpPr>
          <p:cNvPr id="3" name="Rettangolo 2">
            <a:extLst>
              <a:ext uri="{FF2B5EF4-FFF2-40B4-BE49-F238E27FC236}">
                <a16:creationId xmlns:a16="http://schemas.microsoft.com/office/drawing/2014/main" id="{848EF946-C64D-4DB1-9162-E2B32364226C}"/>
              </a:ext>
            </a:extLst>
          </p:cNvPr>
          <p:cNvSpPr/>
          <p:nvPr/>
        </p:nvSpPr>
        <p:spPr>
          <a:xfrm>
            <a:off x="3695351" y="1595956"/>
            <a:ext cx="5310230" cy="71101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D81F84">
                    <a:lumMod val="75000"/>
                  </a:srgbClr>
                </a:solidFill>
                <a:effectLst/>
                <a:uLnTx/>
                <a:uFillTx/>
                <a:latin typeface="Calibri" panose="020F0502020204030204"/>
                <a:ea typeface="+mn-ea"/>
                <a:cs typeface="+mn-cs"/>
              </a:rPr>
              <a:t> VIII. CONDIZIONI PER LA PROTEZIONE DEI SEGNALANTI</a:t>
            </a:r>
          </a:p>
        </p:txBody>
      </p:sp>
      <p:sp>
        <p:nvSpPr>
          <p:cNvPr id="7" name="Segnaposto testo 7">
            <a:extLst>
              <a:ext uri="{FF2B5EF4-FFF2-40B4-BE49-F238E27FC236}">
                <a16:creationId xmlns:a16="http://schemas.microsoft.com/office/drawing/2014/main" id="{38275A66-A725-4448-83BF-723080D58870}"/>
              </a:ext>
            </a:extLst>
          </p:cNvPr>
          <p:cNvSpPr txBox="1">
            <a:spLocks/>
          </p:cNvSpPr>
          <p:nvPr/>
        </p:nvSpPr>
        <p:spPr>
          <a:xfrm>
            <a:off x="6270770" y="2525087"/>
            <a:ext cx="5469622" cy="3649210"/>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800"/>
              </a:spcAft>
              <a:buFontTx/>
              <a:buNone/>
              <a:defRPr sz="2000" kern="1200">
                <a:solidFill>
                  <a:srgbClr val="FFFFFF"/>
                </a:solidFill>
                <a:latin typeface="Calibri" panose="020F0502020204030204" pitchFamily="34" charset="0"/>
                <a:ea typeface="+mn-ea"/>
                <a:cs typeface="Calibri" panose="020F0502020204030204" pitchFamily="34" charset="0"/>
              </a:defRPr>
            </a:lvl1pPr>
            <a:lvl2pPr marL="479988" indent="-479988" algn="l" defTabSz="914377" rtl="0" eaLnBrk="1" latinLnBrk="0" hangingPunct="1">
              <a:lnSpc>
                <a:spcPct val="100000"/>
              </a:lnSpc>
              <a:spcBef>
                <a:spcPts val="0"/>
              </a:spcBef>
              <a:spcAft>
                <a:spcPts val="800"/>
              </a:spcAft>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2pPr>
            <a:lvl3pPr marL="959976" indent="-479988" algn="l" defTabSz="914377" rtl="0" eaLnBrk="1" latinLnBrk="0" hangingPunct="1">
              <a:lnSpc>
                <a:spcPct val="100000"/>
              </a:lnSpc>
              <a:spcBef>
                <a:spcPts val="0"/>
              </a:spcBef>
              <a:spcAft>
                <a:spcPts val="800"/>
              </a:spcAft>
              <a:buFont typeface="Calibri" panose="020F0502020204030204" pitchFamily="34" charset="0"/>
              <a:buChar char="–"/>
              <a:defRPr sz="2000" kern="1200">
                <a:solidFill>
                  <a:srgbClr val="FFFFFF"/>
                </a:solidFill>
                <a:latin typeface="Calibri" panose="020F0502020204030204" pitchFamily="34" charset="0"/>
                <a:ea typeface="+mn-ea"/>
                <a:cs typeface="Calibri" panose="020F0502020204030204" pitchFamily="34" charset="0"/>
              </a:defRPr>
            </a:lvl3pPr>
            <a:lvl4pPr marL="1439964" indent="-479988" algn="l" defTabSz="914377" rtl="0" eaLnBrk="1" latinLnBrk="0" hangingPunct="1">
              <a:lnSpc>
                <a:spcPct val="100000"/>
              </a:lnSpc>
              <a:spcBef>
                <a:spcPts val="0"/>
              </a:spcBef>
              <a:spcAft>
                <a:spcPts val="800"/>
              </a:spcAft>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4pPr>
            <a:lvl5pPr marL="1919952" indent="-479988" algn="l" defTabSz="914377" rtl="0" eaLnBrk="1" latinLnBrk="0" hangingPunct="1">
              <a:lnSpc>
                <a:spcPct val="90000"/>
              </a:lnSpc>
              <a:spcBef>
                <a:spcPts val="500"/>
              </a:spcBef>
              <a:buFont typeface="Calibri" panose="020F0502020204030204" pitchFamily="34" charset="0"/>
              <a:buChar char="–"/>
              <a:defRPr sz="2000" kern="1200">
                <a:solidFill>
                  <a:srgbClr val="FFFFFF"/>
                </a:solidFill>
                <a:latin typeface="Calibri" panose="020F0502020204030204" pitchFamily="34" charset="0"/>
                <a:ea typeface="+mn-ea"/>
                <a:cs typeface="Calibri" panose="020F050202020403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6pPr>
            <a:lvl7pPr marL="2971726" indent="-228594" algn="l" defTabSz="914377" rtl="0" eaLnBrk="1" latinLnBrk="0" hangingPunct="1">
              <a:lnSpc>
                <a:spcPct val="90000"/>
              </a:lnSpc>
              <a:spcBef>
                <a:spcPts val="500"/>
              </a:spcBef>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7pPr>
            <a:lvl8pPr marL="3428914" indent="-228594" algn="l" defTabSz="914377" rtl="0" eaLnBrk="1" latinLnBrk="0" hangingPunct="1">
              <a:lnSpc>
                <a:spcPct val="90000"/>
              </a:lnSpc>
              <a:spcBef>
                <a:spcPts val="500"/>
              </a:spcBef>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8pPr>
            <a:lvl9pPr marL="3886103" indent="-228594" algn="l" defTabSz="914377" rtl="0" eaLnBrk="1" latinLnBrk="0" hangingPunct="1">
              <a:lnSpc>
                <a:spcPct val="90000"/>
              </a:lnSpc>
              <a:spcBef>
                <a:spcPts val="500"/>
              </a:spcBef>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9pPr>
          </a:lstStyle>
          <a:p>
            <a:pPr marL="0" marR="0" lvl="0" indent="0" algn="ctr" defTabSz="914377" rtl="0" eaLnBrk="1" fontAlgn="auto" latinLnBrk="0" hangingPunct="1">
              <a:lnSpc>
                <a:spcPct val="100000"/>
              </a:lnSpc>
              <a:spcBef>
                <a:spcPts val="0"/>
              </a:spcBef>
              <a:spcAft>
                <a:spcPts val="800"/>
              </a:spcAft>
              <a:buClrTx/>
              <a:buSzTx/>
              <a:buFontTx/>
              <a:buNone/>
              <a:tabLst/>
              <a:defRPr/>
            </a:pPr>
            <a:r>
              <a:rPr kumimoji="0" lang="it-IT"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Legge 179/2017 (art. 2, lett. a) e d))</a:t>
            </a:r>
          </a:p>
          <a:p>
            <a:pPr marL="0" marR="0" lvl="0" indent="0" algn="just" defTabSz="914377" rtl="0" eaLnBrk="1" fontAlgn="auto" latinLnBrk="0" hangingPunct="1">
              <a:lnSpc>
                <a:spcPct val="100000"/>
              </a:lnSpc>
              <a:spcBef>
                <a:spcPts val="0"/>
              </a:spcBef>
              <a:spcAft>
                <a:spcPts val="800"/>
              </a:spcAft>
              <a:buClrTx/>
              <a:buSzTx/>
              <a:buFontTx/>
              <a:buNone/>
              <a:tabLst/>
              <a:defRPr/>
            </a:pPr>
            <a:r>
              <a:rPr kumimoji="0" lang="it-IT"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I “</a:t>
            </a:r>
            <a:r>
              <a:rPr kumimoji="0" lang="it-IT" sz="1600" b="0" i="1"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canali … consentono … di presentare, a tutela dell’integrità dell’ente, segnalazioni circostanziate di condotte illecite, rilevanti ai sensi del presente decreto e fondate su elementi di fatto precisi e concordanti, o di violazione del modello di organizzazione e gestione dell’ente …” “Nel sistema disciplinare [devono essere previste] sanzioni nei confronti … di chi effettua con dolo o colpa grave segnalazioni che si rivelano infondate</a:t>
            </a:r>
            <a:r>
              <a:rPr kumimoji="0" lang="it-IT"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t>
            </a:r>
          </a:p>
          <a:p>
            <a:pPr marL="0" marR="0" lvl="0" indent="0" algn="just" defTabSz="914377" rtl="0" eaLnBrk="1" fontAlgn="auto" latinLnBrk="0" hangingPunct="1">
              <a:lnSpc>
                <a:spcPct val="100000"/>
              </a:lnSpc>
              <a:spcBef>
                <a:spcPts val="0"/>
              </a:spcBef>
              <a:spcAft>
                <a:spcPts val="800"/>
              </a:spcAft>
              <a:buClrTx/>
              <a:buSzTx/>
              <a:buFontTx/>
              <a:buNone/>
              <a:tabLst/>
              <a:defRPr/>
            </a:pPr>
            <a:endParaRPr kumimoji="0" lang="it-IT"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lvl="0" algn="just">
              <a:defRPr/>
            </a:pPr>
            <a:r>
              <a:rPr kumimoji="0" lang="it-IT" sz="11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 proposito è stata evidenziata la “</a:t>
            </a:r>
            <a:r>
              <a:rPr kumimoji="0" lang="it-IT" sz="1100" b="0" i="1"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differenza tra settore pubblico e privato …. Se la denuncia si basa su circostanze false, il denunciante pubblico perde la tutela se si integrano gli estremi della calunnia o della diffamazione o se siano compiuti con dolo o colpa grave gli stessi illeciti rilevanti ai fini della responsabilità civile, accertati con sentenza di primo grado …; mentre per il e, in questo caso, la sanzione è libera e lasciata al sistema disciplinare </a:t>
            </a:r>
            <a:r>
              <a:rPr lang="it-IT" sz="1100" i="1" dirty="0"/>
              <a:t>dell’</a:t>
            </a:r>
            <a:r>
              <a:rPr lang="it-IT" sz="1100" i="1" dirty="0" err="1"/>
              <a:t>entdipendente</a:t>
            </a:r>
            <a:r>
              <a:rPr lang="it-IT" sz="1100" i="1" dirty="0"/>
              <a:t> privato è sufficiente che la denuncia sia semplicemente infondata e</a:t>
            </a:r>
            <a:r>
              <a:rPr kumimoji="0" lang="it-IT" sz="11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(Circolare Assonime n. 16 del 28 giugno 2018, La disciplina del whistleblowing. p. 20)</a:t>
            </a:r>
          </a:p>
          <a:p>
            <a:pPr marL="0" marR="0" lvl="0" indent="0" algn="just" defTabSz="914377" rtl="0" eaLnBrk="1" fontAlgn="auto" latinLnBrk="0" hangingPunct="1">
              <a:lnSpc>
                <a:spcPct val="100000"/>
              </a:lnSpc>
              <a:spcBef>
                <a:spcPts val="0"/>
              </a:spcBef>
              <a:spcAft>
                <a:spcPts val="800"/>
              </a:spcAft>
              <a:buClrTx/>
              <a:buSzTx/>
              <a:buFontTx/>
              <a:buNone/>
              <a:tabLst/>
              <a:defRPr/>
            </a:pPr>
            <a:endParaRPr kumimoji="0" lang="it-IT" sz="11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914377" rtl="0" eaLnBrk="1" fontAlgn="auto" latinLnBrk="0" hangingPunct="1">
              <a:lnSpc>
                <a:spcPct val="100000"/>
              </a:lnSpc>
              <a:spcBef>
                <a:spcPts val="0"/>
              </a:spcBef>
              <a:spcAft>
                <a:spcPts val="800"/>
              </a:spcAft>
              <a:buClrTx/>
              <a:buSzTx/>
              <a:buFontTx/>
              <a:buNone/>
              <a:tabLst/>
              <a:defRPr/>
            </a:pPr>
            <a:endParaRPr kumimoji="0" lang="it-IT" sz="11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l" defTabSz="914377" rtl="0" eaLnBrk="1" fontAlgn="auto" latinLnBrk="0" hangingPunct="1">
              <a:lnSpc>
                <a:spcPct val="100000"/>
              </a:lnSpc>
              <a:spcBef>
                <a:spcPts val="0"/>
              </a:spcBef>
              <a:spcAft>
                <a:spcPts val="800"/>
              </a:spcAft>
              <a:buClrTx/>
              <a:buSzTx/>
              <a:buFontTx/>
              <a:buNone/>
              <a:tabLst/>
              <a:defRPr/>
            </a:pPr>
            <a:endParaRPr kumimoji="0" lang="it-IT"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l" defTabSz="914377" rtl="0" eaLnBrk="1" fontAlgn="auto" latinLnBrk="0" hangingPunct="1">
              <a:lnSpc>
                <a:spcPct val="100000"/>
              </a:lnSpc>
              <a:spcBef>
                <a:spcPts val="0"/>
              </a:spcBef>
              <a:spcAft>
                <a:spcPts val="800"/>
              </a:spcAft>
              <a:buClrTx/>
              <a:buSzTx/>
              <a:buFontTx/>
              <a:buNone/>
              <a:tabLst/>
              <a:defRPr/>
            </a:pPr>
            <a:endParaRPr kumimoji="0" lang="it-IT"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l" defTabSz="914377" rtl="0" eaLnBrk="1" fontAlgn="auto" latinLnBrk="0" hangingPunct="1">
              <a:lnSpc>
                <a:spcPct val="100000"/>
              </a:lnSpc>
              <a:spcBef>
                <a:spcPts val="0"/>
              </a:spcBef>
              <a:spcAft>
                <a:spcPts val="800"/>
              </a:spcAft>
              <a:buClrTx/>
              <a:buSzTx/>
              <a:buFontTx/>
              <a:buNone/>
              <a:tabLst/>
              <a:defRPr/>
            </a:pPr>
            <a:endParaRPr kumimoji="0" lang="en-GB" sz="20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771515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A8E00EFF-BD8C-4B37-9E6D-FE0F72F11842}"/>
              </a:ext>
            </a:extLst>
          </p:cNvPr>
          <p:cNvPicPr>
            <a:picLocks noChangeAspect="1"/>
          </p:cNvPicPr>
          <p:nvPr/>
        </p:nvPicPr>
        <p:blipFill>
          <a:blip r:embed="rId3"/>
          <a:stretch>
            <a:fillRect/>
          </a:stretch>
        </p:blipFill>
        <p:spPr>
          <a:xfrm>
            <a:off x="9530333" y="336000"/>
            <a:ext cx="2133335" cy="384000"/>
          </a:xfrm>
          <a:prstGeom prst="rect">
            <a:avLst/>
          </a:prstGeom>
        </p:spPr>
      </p:pic>
      <p:sp>
        <p:nvSpPr>
          <p:cNvPr id="6" name="Titolo 5">
            <a:extLst>
              <a:ext uri="{FF2B5EF4-FFF2-40B4-BE49-F238E27FC236}">
                <a16:creationId xmlns:a16="http://schemas.microsoft.com/office/drawing/2014/main" id="{BC4DB19D-67DD-4FE5-A3DD-2AF864BD92B7}"/>
              </a:ext>
            </a:extLst>
          </p:cNvPr>
          <p:cNvSpPr>
            <a:spLocks noGrp="1"/>
          </p:cNvSpPr>
          <p:nvPr>
            <p:ph type="title"/>
          </p:nvPr>
        </p:nvSpPr>
        <p:spPr>
          <a:xfrm>
            <a:off x="134223" y="151002"/>
            <a:ext cx="5721293" cy="1144998"/>
          </a:xfrm>
        </p:spPr>
        <p:txBody>
          <a:bodyPr/>
          <a:lstStyle/>
          <a:p>
            <a:pPr algn="ctr"/>
            <a:r>
              <a:rPr lang="en-GB" sz="2400" b="1" dirty="0"/>
              <a:t>Whistleblowing: </a:t>
            </a:r>
            <a:r>
              <a:rPr lang="en-GB" sz="2400" b="1" dirty="0" err="1"/>
              <a:t>conto</a:t>
            </a:r>
            <a:r>
              <a:rPr lang="en-GB" sz="2400" b="1" dirty="0"/>
              <a:t> </a:t>
            </a:r>
            <a:r>
              <a:rPr lang="en-GB" sz="2400" b="1" dirty="0" err="1"/>
              <a:t>alla</a:t>
            </a:r>
            <a:r>
              <a:rPr lang="en-GB" sz="2400" b="1" dirty="0"/>
              <a:t> </a:t>
            </a:r>
            <a:r>
              <a:rPr lang="en-GB" sz="2400" b="1" dirty="0" err="1"/>
              <a:t>rovescia</a:t>
            </a:r>
            <a:r>
              <a:rPr lang="en-GB" sz="2400" b="1" dirty="0"/>
              <a:t> per le </a:t>
            </a:r>
            <a:r>
              <a:rPr lang="en-GB" sz="2400" b="1" dirty="0" err="1"/>
              <a:t>nuove</a:t>
            </a:r>
            <a:r>
              <a:rPr lang="en-GB" sz="2400" b="1" dirty="0"/>
              <a:t> </a:t>
            </a:r>
            <a:r>
              <a:rPr lang="en-GB" sz="2400" b="1" dirty="0" err="1"/>
              <a:t>norme</a:t>
            </a:r>
            <a:r>
              <a:rPr lang="en-GB" sz="2400" b="1" dirty="0"/>
              <a:t> e </a:t>
            </a:r>
            <a:r>
              <a:rPr lang="en-GB" sz="2400" b="1" dirty="0" err="1"/>
              <a:t>impatto</a:t>
            </a:r>
            <a:r>
              <a:rPr lang="en-GB" sz="2400" b="1" dirty="0"/>
              <a:t> </a:t>
            </a:r>
            <a:r>
              <a:rPr lang="en-GB" sz="2400" b="1" dirty="0" err="1"/>
              <a:t>sulle</a:t>
            </a:r>
            <a:r>
              <a:rPr lang="en-GB" sz="2400" b="1" dirty="0"/>
              <a:t> </a:t>
            </a:r>
            <a:r>
              <a:rPr lang="en-GB" sz="2400" b="1" dirty="0" err="1"/>
              <a:t>imprese</a:t>
            </a:r>
            <a:endParaRPr lang="en-GB" sz="2400" dirty="0"/>
          </a:p>
        </p:txBody>
      </p:sp>
      <p:sp>
        <p:nvSpPr>
          <p:cNvPr id="8" name="Segnaposto testo 7">
            <a:extLst>
              <a:ext uri="{FF2B5EF4-FFF2-40B4-BE49-F238E27FC236}">
                <a16:creationId xmlns:a16="http://schemas.microsoft.com/office/drawing/2014/main" id="{D4E1E45B-30A5-4DB1-B8E2-C71E37955F2F}"/>
              </a:ext>
            </a:extLst>
          </p:cNvPr>
          <p:cNvSpPr>
            <a:spLocks noGrp="1"/>
          </p:cNvSpPr>
          <p:nvPr>
            <p:ph type="body" sz="quarter" idx="12"/>
          </p:nvPr>
        </p:nvSpPr>
        <p:spPr>
          <a:xfrm>
            <a:off x="360727" y="1736520"/>
            <a:ext cx="11302941" cy="4496499"/>
          </a:xfrm>
        </p:spPr>
        <p:txBody>
          <a:bodyPr vert="horz" lIns="0" tIns="0" rIns="0" bIns="0" rtlCol="0">
            <a:noAutofit/>
          </a:bodyPr>
          <a:lstStyle/>
          <a:p>
            <a:pPr algn="just"/>
            <a:r>
              <a:rPr lang="it-IT" sz="1400" dirty="0"/>
              <a:t>Per pacifica giurisprudenza, comunque, “</a:t>
            </a:r>
            <a:r>
              <a:rPr lang="it-IT" sz="1400" i="1" u="sng" dirty="0"/>
              <a:t>è legittimo il licenziamento disciplinare intimato al lavoratore … che invii ad alcuni soggetti istituzionali </a:t>
            </a:r>
            <a:r>
              <a:rPr lang="it-IT" sz="1400" i="1" dirty="0"/>
              <a:t>….. una memoria </a:t>
            </a:r>
            <a:r>
              <a:rPr lang="it-IT" sz="1400" i="1" u="sng" dirty="0"/>
              <a:t>contenente la denunzia di condotte illecite</a:t>
            </a:r>
            <a:r>
              <a:rPr lang="it-IT" sz="1400" i="1" dirty="0"/>
              <a:t> da parte dell’amministrazione di appartenenza </a:t>
            </a:r>
            <a:r>
              <a:rPr lang="it-IT" sz="1400" i="1" u="sng" dirty="0"/>
              <a:t>palesemente priva di fondamento, </a:t>
            </a:r>
            <a:r>
              <a:rPr lang="it-IT" sz="1400" i="1" dirty="0"/>
              <a:t>configurandosi una condotta illecita, univocamente diretta a gettare discredito sull’amministrazione medesima, </a:t>
            </a:r>
            <a:r>
              <a:rPr lang="it-IT" sz="1400" i="1" u="sng" dirty="0"/>
              <a:t>non potendosi peraltro configurare, nella specie, le condizioni per l’applicabilità della disciplina del c.d. «whistleblowing» </a:t>
            </a:r>
            <a:r>
              <a:rPr lang="it-IT" sz="1400" i="1" dirty="0"/>
              <a:t>…” </a:t>
            </a:r>
            <a:r>
              <a:rPr lang="it-IT" sz="1400" dirty="0"/>
              <a:t>(Cass., 1752/2017). Nello stesso senso e sugli stessi presupposti, “</a:t>
            </a:r>
            <a:r>
              <a:rPr lang="it-IT" sz="1400" i="1" u="sng" dirty="0"/>
              <a:t>L’esercizio del diritto di critica da parte del lavoratore che non si contenga entro i limiti del rispetto della verità oggettiva</a:t>
            </a:r>
            <a:r>
              <a:rPr lang="it-IT" sz="1400" i="1" dirty="0"/>
              <a:t> e si traduca in una condotta lesiva del decoro dell’impresa, costituisce </a:t>
            </a:r>
            <a:r>
              <a:rPr lang="it-IT" sz="1400" i="1" u="sng" dirty="0"/>
              <a:t>violazione del dovere di cui all’art. 2105 </a:t>
            </a:r>
            <a:r>
              <a:rPr lang="it-IT" sz="1400" i="1" u="sng" dirty="0" err="1"/>
              <a:t>cod.civ</a:t>
            </a:r>
            <a:r>
              <a:rPr lang="it-IT" sz="1400" i="1" u="sng" dirty="0"/>
              <a:t>. </a:t>
            </a:r>
            <a:r>
              <a:rPr lang="it-IT" sz="1400" i="1" dirty="0"/>
              <a:t>ed è comportamento idoneo a ledere definitivamente rapporto di fiducia che sta alla base del rapporto di lavoro</a:t>
            </a:r>
            <a:r>
              <a:rPr lang="it-IT" sz="1400" dirty="0"/>
              <a:t>” (Cass., 24.260/2016; 18.176/2018; 1379/2019)</a:t>
            </a:r>
          </a:p>
          <a:p>
            <a:pPr algn="just"/>
            <a:endParaRPr lang="it-IT" sz="1400" dirty="0"/>
          </a:p>
          <a:p>
            <a:pPr algn="just"/>
            <a:r>
              <a:rPr lang="it-IT" sz="1400" dirty="0"/>
              <a:t>Inoltre occorre considerare che, “</a:t>
            </a:r>
            <a:r>
              <a:rPr lang="it-IT" sz="1400" i="1" dirty="0"/>
              <a:t>qualora un dipendente ponga in essere sul luogo di lavoro una condotta lesiva (nella specie, tra l’altro, reiterate accuse assolutamente infondate) nei confronti di un altro dipendente, il datore di lavoro rimasto colpevolmente inerte nella rimozione del fatto lesivo è chiamato a rispondere ai sensi dell’art. 2087 c.c. nei confronti del lavoratore oggetto della lesione …” </a:t>
            </a:r>
            <a:r>
              <a:rPr lang="it-IT" sz="1400" dirty="0"/>
              <a:t>(Cass., 27.913/2020).</a:t>
            </a:r>
          </a:p>
          <a:p>
            <a:pPr algn="just"/>
            <a:endParaRPr lang="it-IT" sz="1400" dirty="0"/>
          </a:p>
          <a:p>
            <a:pPr algn="just"/>
            <a:r>
              <a:rPr lang="it-IT" sz="1400" dirty="0"/>
              <a:t>Infine, in materia di </a:t>
            </a:r>
            <a:r>
              <a:rPr lang="it-IT" sz="1400" u="sng" dirty="0"/>
              <a:t>responsabilità civile per denunce infondate </a:t>
            </a:r>
            <a:r>
              <a:rPr lang="it-IT" sz="1400" dirty="0"/>
              <a:t>la giurisprudenza ha sancito che “</a:t>
            </a:r>
            <a:r>
              <a:rPr lang="it-IT" sz="1400" i="1" dirty="0"/>
              <a:t>la denuncia di un reato perseguibile d’ufficio o la proposizione di una querela per un reato perseguibile solo su iniziativa di parte possono costituire fonte di responsabilità civile a carico del denunciante (o querelante), </a:t>
            </a:r>
            <a:r>
              <a:rPr lang="it-IT" sz="1400" i="1" u="sng" dirty="0"/>
              <a:t>in caso di successivo proscioglimento o assoluzione, solo ove contengano sia l’elemento oggettivo che l’elemento soggettivo del reato di calunnia</a:t>
            </a:r>
            <a:r>
              <a:rPr lang="it-IT" sz="1400" dirty="0"/>
              <a:t>” (Cass., 11.898/2016; 30.988/2018).</a:t>
            </a:r>
          </a:p>
          <a:p>
            <a:pPr algn="just"/>
            <a:endParaRPr lang="it-IT" sz="1400" dirty="0"/>
          </a:p>
          <a:p>
            <a:pPr algn="just"/>
            <a:endParaRPr lang="it-IT" sz="1400" dirty="0"/>
          </a:p>
          <a:p>
            <a:pPr algn="ctr"/>
            <a:endParaRPr lang="it-IT" sz="1200" b="1" dirty="0"/>
          </a:p>
          <a:p>
            <a:pPr algn="ctr"/>
            <a:endParaRPr lang="en-GB" sz="1200" b="1" dirty="0"/>
          </a:p>
        </p:txBody>
      </p:sp>
    </p:spTree>
    <p:extLst>
      <p:ext uri="{BB962C8B-B14F-4D97-AF65-F5344CB8AC3E}">
        <p14:creationId xmlns:p14="http://schemas.microsoft.com/office/powerpoint/2010/main" val="1447532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A8E00EFF-BD8C-4B37-9E6D-FE0F72F11842}"/>
              </a:ext>
            </a:extLst>
          </p:cNvPr>
          <p:cNvPicPr>
            <a:picLocks noChangeAspect="1"/>
          </p:cNvPicPr>
          <p:nvPr/>
        </p:nvPicPr>
        <p:blipFill>
          <a:blip r:embed="rId3"/>
          <a:stretch>
            <a:fillRect/>
          </a:stretch>
        </p:blipFill>
        <p:spPr>
          <a:xfrm>
            <a:off x="9530333" y="336000"/>
            <a:ext cx="2133335" cy="384000"/>
          </a:xfrm>
          <a:prstGeom prst="rect">
            <a:avLst/>
          </a:prstGeom>
        </p:spPr>
      </p:pic>
      <p:sp>
        <p:nvSpPr>
          <p:cNvPr id="6" name="Titolo 5">
            <a:extLst>
              <a:ext uri="{FF2B5EF4-FFF2-40B4-BE49-F238E27FC236}">
                <a16:creationId xmlns:a16="http://schemas.microsoft.com/office/drawing/2014/main" id="{BC4DB19D-67DD-4FE5-A3DD-2AF864BD92B7}"/>
              </a:ext>
            </a:extLst>
          </p:cNvPr>
          <p:cNvSpPr>
            <a:spLocks noGrp="1"/>
          </p:cNvSpPr>
          <p:nvPr>
            <p:ph type="title"/>
          </p:nvPr>
        </p:nvSpPr>
        <p:spPr>
          <a:xfrm>
            <a:off x="134223" y="151002"/>
            <a:ext cx="5721293" cy="1144998"/>
          </a:xfrm>
        </p:spPr>
        <p:txBody>
          <a:bodyPr/>
          <a:lstStyle/>
          <a:p>
            <a:pPr algn="ctr"/>
            <a:r>
              <a:rPr lang="en-GB" sz="2400" b="1" dirty="0"/>
              <a:t>Whistleblowing: </a:t>
            </a:r>
            <a:r>
              <a:rPr lang="en-GB" sz="2400" b="1" dirty="0" err="1"/>
              <a:t>conto</a:t>
            </a:r>
            <a:r>
              <a:rPr lang="en-GB" sz="2400" b="1" dirty="0"/>
              <a:t> </a:t>
            </a:r>
            <a:r>
              <a:rPr lang="en-GB" sz="2400" b="1" dirty="0" err="1"/>
              <a:t>alla</a:t>
            </a:r>
            <a:r>
              <a:rPr lang="en-GB" sz="2400" b="1" dirty="0"/>
              <a:t> </a:t>
            </a:r>
            <a:r>
              <a:rPr lang="en-GB" sz="2400" b="1" dirty="0" err="1"/>
              <a:t>rovescia</a:t>
            </a:r>
            <a:r>
              <a:rPr lang="en-GB" sz="2400" b="1" dirty="0"/>
              <a:t> per le </a:t>
            </a:r>
            <a:r>
              <a:rPr lang="en-GB" sz="2400" b="1" dirty="0" err="1"/>
              <a:t>nuove</a:t>
            </a:r>
            <a:r>
              <a:rPr lang="en-GB" sz="2400" b="1" dirty="0"/>
              <a:t> </a:t>
            </a:r>
            <a:r>
              <a:rPr lang="en-GB" sz="2400" b="1" dirty="0" err="1"/>
              <a:t>norme</a:t>
            </a:r>
            <a:r>
              <a:rPr lang="en-GB" sz="2400" b="1" dirty="0"/>
              <a:t> e </a:t>
            </a:r>
            <a:r>
              <a:rPr lang="en-GB" sz="2400" b="1" dirty="0" err="1"/>
              <a:t>impatto</a:t>
            </a:r>
            <a:r>
              <a:rPr lang="en-GB" sz="2400" b="1" dirty="0"/>
              <a:t> </a:t>
            </a:r>
            <a:r>
              <a:rPr lang="en-GB" sz="2400" b="1" dirty="0" err="1"/>
              <a:t>sulle</a:t>
            </a:r>
            <a:r>
              <a:rPr lang="en-GB" sz="2400" b="1" dirty="0"/>
              <a:t> </a:t>
            </a:r>
            <a:r>
              <a:rPr lang="en-GB" sz="2400" b="1" dirty="0" err="1"/>
              <a:t>imprese</a:t>
            </a:r>
            <a:endParaRPr lang="en-GB" sz="2400" dirty="0"/>
          </a:p>
        </p:txBody>
      </p:sp>
      <p:sp>
        <p:nvSpPr>
          <p:cNvPr id="8" name="Segnaposto testo 7">
            <a:extLst>
              <a:ext uri="{FF2B5EF4-FFF2-40B4-BE49-F238E27FC236}">
                <a16:creationId xmlns:a16="http://schemas.microsoft.com/office/drawing/2014/main" id="{D4E1E45B-30A5-4DB1-B8E2-C71E37955F2F}"/>
              </a:ext>
            </a:extLst>
          </p:cNvPr>
          <p:cNvSpPr>
            <a:spLocks noGrp="1"/>
          </p:cNvSpPr>
          <p:nvPr>
            <p:ph type="body" sz="quarter" idx="12"/>
          </p:nvPr>
        </p:nvSpPr>
        <p:spPr>
          <a:xfrm>
            <a:off x="134223" y="2441196"/>
            <a:ext cx="5961777" cy="3649210"/>
          </a:xfrm>
        </p:spPr>
        <p:txBody>
          <a:bodyPr vert="horz" lIns="0" tIns="0" rIns="0" bIns="0" rtlCol="0">
            <a:noAutofit/>
          </a:bodyPr>
          <a:lstStyle/>
          <a:p>
            <a:pPr algn="ctr"/>
            <a:r>
              <a:rPr lang="it-IT" sz="1200" b="1" dirty="0"/>
              <a:t>Direttiva 2019/1937 (Artt. 5, n. 11) e 19; Cons. 41 e 44)</a:t>
            </a:r>
          </a:p>
          <a:p>
            <a:pPr algn="just"/>
            <a:r>
              <a:rPr lang="it-IT" sz="1200" dirty="0"/>
              <a:t>“</a:t>
            </a:r>
            <a:r>
              <a:rPr lang="it-IT" sz="1400" u="sng" dirty="0"/>
              <a:t>Definizioni: … «ritorsione»: </a:t>
            </a:r>
            <a:r>
              <a:rPr lang="it-IT" sz="1200" i="1" dirty="0"/>
              <a:t>qualsiasi omissione o atto, diretto o indiretto, che si verifica in un contesto lavorativo in conseguenza della segnalazione interna o esterna o della divulgazione pubblica e che provoca o può provocare danni ingiustificati alla persona segnalante” (“dovrebbe esserci uno stretto collegamento tra la segnalazione e il maltrattamento subito … dalla persona segnalante, in quanto tale maltrattamento sia considerato una ritorsione …”).</a:t>
            </a:r>
          </a:p>
          <a:p>
            <a:pPr algn="just"/>
            <a:r>
              <a:rPr lang="it-IT" sz="1200" dirty="0"/>
              <a:t>“</a:t>
            </a:r>
            <a:r>
              <a:rPr lang="it-IT" sz="1200" i="1" dirty="0"/>
              <a:t>Gli Stati membri adottano le misure necessarie per </a:t>
            </a:r>
            <a:r>
              <a:rPr lang="it-IT" sz="1200" i="1" u="sng" dirty="0"/>
              <a:t>vietare qualsiasi forma di ritorsione contro le persone di cui all’articolo 4, comprese minacce e tentativi di ritorsione, inclusi in particolare</a:t>
            </a:r>
            <a:r>
              <a:rPr lang="it-IT" sz="1200" i="1" dirty="0"/>
              <a:t>: a) il licenziamento, la sospensione o misure equivalenti; b) la retrocessione di grado o la mancata promozione; c) il mutamento di funzioni, il cambiamento del luogo di lavoro, la riduzione dello stipendio, la modifica dell’orario di lavoro; d) la sospensione della formazione; e) note di merito o referenze negative; f) l’imposizione … di misure disciplinari, …; g) la coercizione, l’intimidazione, le molestie o l’ostracismo; h) la discriminazione, il trattamento svantaggioso o iniquo; i) la mancata conversione di un contratto di lavoro a termine …; j) il mancato rinnovo o la risoluzione anticipata di un contratto di lavoro a termine; k) danni, anche alla reputazione della persona, …, o la perdita finanziaria, comprese la perdita di opportunità economiche e la perdita di reddito; l) l’inserimento nelle liste nere sulla base di un accordo … formale o informale, che possono comportare l’impossibilità per la persone di trovare un’occupazione nel settore … in futuro; m) la conclusione anticipata o l’annullamento del contratto per beni o servizi; n) l’annullamento di una licenza o di un permesso; o) la sottoposizione ad accertamenti psichiatrici e medici.</a:t>
            </a:r>
            <a:r>
              <a:rPr lang="it-IT" sz="1200" dirty="0"/>
              <a:t>”</a:t>
            </a:r>
            <a:endParaRPr lang="it-IT" sz="1050" dirty="0"/>
          </a:p>
          <a:p>
            <a:pPr algn="just"/>
            <a:endParaRPr lang="it-IT" sz="1200" dirty="0"/>
          </a:p>
          <a:p>
            <a:pPr algn="ctr"/>
            <a:endParaRPr lang="en-GB" sz="1200" b="1" dirty="0"/>
          </a:p>
        </p:txBody>
      </p:sp>
      <p:sp>
        <p:nvSpPr>
          <p:cNvPr id="3" name="Rettangolo 2">
            <a:extLst>
              <a:ext uri="{FF2B5EF4-FFF2-40B4-BE49-F238E27FC236}">
                <a16:creationId xmlns:a16="http://schemas.microsoft.com/office/drawing/2014/main" id="{848EF946-C64D-4DB1-9162-E2B32364226C}"/>
              </a:ext>
            </a:extLst>
          </p:cNvPr>
          <p:cNvSpPr/>
          <p:nvPr/>
        </p:nvSpPr>
        <p:spPr>
          <a:xfrm>
            <a:off x="3695351" y="1595956"/>
            <a:ext cx="5310230" cy="71101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D81F84">
                    <a:lumMod val="75000"/>
                  </a:srgbClr>
                </a:solidFill>
                <a:effectLst/>
                <a:uLnTx/>
                <a:uFillTx/>
                <a:latin typeface="Calibri" panose="020F0502020204030204"/>
                <a:ea typeface="+mn-ea"/>
                <a:cs typeface="+mn-cs"/>
              </a:rPr>
              <a:t> IX. MISURE DI PROTEZIONE SOSTANZIALI</a:t>
            </a:r>
          </a:p>
        </p:txBody>
      </p:sp>
      <p:sp>
        <p:nvSpPr>
          <p:cNvPr id="7" name="Segnaposto testo 7">
            <a:extLst>
              <a:ext uri="{FF2B5EF4-FFF2-40B4-BE49-F238E27FC236}">
                <a16:creationId xmlns:a16="http://schemas.microsoft.com/office/drawing/2014/main" id="{38275A66-A725-4448-83BF-723080D58870}"/>
              </a:ext>
            </a:extLst>
          </p:cNvPr>
          <p:cNvSpPr txBox="1">
            <a:spLocks/>
          </p:cNvSpPr>
          <p:nvPr/>
        </p:nvSpPr>
        <p:spPr>
          <a:xfrm>
            <a:off x="6270770" y="2223084"/>
            <a:ext cx="5469622" cy="3649210"/>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800"/>
              </a:spcAft>
              <a:buFontTx/>
              <a:buNone/>
              <a:defRPr sz="2000" kern="1200">
                <a:solidFill>
                  <a:srgbClr val="FFFFFF"/>
                </a:solidFill>
                <a:latin typeface="Calibri" panose="020F0502020204030204" pitchFamily="34" charset="0"/>
                <a:ea typeface="+mn-ea"/>
                <a:cs typeface="Calibri" panose="020F0502020204030204" pitchFamily="34" charset="0"/>
              </a:defRPr>
            </a:lvl1pPr>
            <a:lvl2pPr marL="479988" indent="-479988" algn="l" defTabSz="914377" rtl="0" eaLnBrk="1" latinLnBrk="0" hangingPunct="1">
              <a:lnSpc>
                <a:spcPct val="100000"/>
              </a:lnSpc>
              <a:spcBef>
                <a:spcPts val="0"/>
              </a:spcBef>
              <a:spcAft>
                <a:spcPts val="800"/>
              </a:spcAft>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2pPr>
            <a:lvl3pPr marL="959976" indent="-479988" algn="l" defTabSz="914377" rtl="0" eaLnBrk="1" latinLnBrk="0" hangingPunct="1">
              <a:lnSpc>
                <a:spcPct val="100000"/>
              </a:lnSpc>
              <a:spcBef>
                <a:spcPts val="0"/>
              </a:spcBef>
              <a:spcAft>
                <a:spcPts val="800"/>
              </a:spcAft>
              <a:buFont typeface="Calibri" panose="020F0502020204030204" pitchFamily="34" charset="0"/>
              <a:buChar char="–"/>
              <a:defRPr sz="2000" kern="1200">
                <a:solidFill>
                  <a:srgbClr val="FFFFFF"/>
                </a:solidFill>
                <a:latin typeface="Calibri" panose="020F0502020204030204" pitchFamily="34" charset="0"/>
                <a:ea typeface="+mn-ea"/>
                <a:cs typeface="Calibri" panose="020F0502020204030204" pitchFamily="34" charset="0"/>
              </a:defRPr>
            </a:lvl3pPr>
            <a:lvl4pPr marL="1439964" indent="-479988" algn="l" defTabSz="914377" rtl="0" eaLnBrk="1" latinLnBrk="0" hangingPunct="1">
              <a:lnSpc>
                <a:spcPct val="100000"/>
              </a:lnSpc>
              <a:spcBef>
                <a:spcPts val="0"/>
              </a:spcBef>
              <a:spcAft>
                <a:spcPts val="800"/>
              </a:spcAft>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4pPr>
            <a:lvl5pPr marL="1919952" indent="-479988" algn="l" defTabSz="914377" rtl="0" eaLnBrk="1" latinLnBrk="0" hangingPunct="1">
              <a:lnSpc>
                <a:spcPct val="90000"/>
              </a:lnSpc>
              <a:spcBef>
                <a:spcPts val="500"/>
              </a:spcBef>
              <a:buFont typeface="Calibri" panose="020F0502020204030204" pitchFamily="34" charset="0"/>
              <a:buChar char="–"/>
              <a:defRPr sz="2000" kern="1200">
                <a:solidFill>
                  <a:srgbClr val="FFFFFF"/>
                </a:solidFill>
                <a:latin typeface="Calibri" panose="020F0502020204030204" pitchFamily="34" charset="0"/>
                <a:ea typeface="+mn-ea"/>
                <a:cs typeface="Calibri" panose="020F050202020403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6pPr>
            <a:lvl7pPr marL="2971726" indent="-228594" algn="l" defTabSz="914377" rtl="0" eaLnBrk="1" latinLnBrk="0" hangingPunct="1">
              <a:lnSpc>
                <a:spcPct val="90000"/>
              </a:lnSpc>
              <a:spcBef>
                <a:spcPts val="500"/>
              </a:spcBef>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7pPr>
            <a:lvl8pPr marL="3428914" indent="-228594" algn="l" defTabSz="914377" rtl="0" eaLnBrk="1" latinLnBrk="0" hangingPunct="1">
              <a:lnSpc>
                <a:spcPct val="90000"/>
              </a:lnSpc>
              <a:spcBef>
                <a:spcPts val="500"/>
              </a:spcBef>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8pPr>
            <a:lvl9pPr marL="3886103" indent="-228594" algn="l" defTabSz="914377" rtl="0" eaLnBrk="1" latinLnBrk="0" hangingPunct="1">
              <a:lnSpc>
                <a:spcPct val="90000"/>
              </a:lnSpc>
              <a:spcBef>
                <a:spcPts val="500"/>
              </a:spcBef>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9pPr>
          </a:lstStyle>
          <a:p>
            <a:pPr marL="0" marR="0" lvl="0" indent="0" algn="just" defTabSz="914377" rtl="0" eaLnBrk="1" fontAlgn="auto" latinLnBrk="0" hangingPunct="1">
              <a:lnSpc>
                <a:spcPct val="100000"/>
              </a:lnSpc>
              <a:spcBef>
                <a:spcPts val="0"/>
              </a:spcBef>
              <a:spcAft>
                <a:spcPts val="800"/>
              </a:spcAft>
              <a:buClrTx/>
              <a:buSzTx/>
              <a:buFontTx/>
              <a:buNone/>
              <a:tabLst/>
              <a:defRPr/>
            </a:pPr>
            <a:endParaRPr kumimoji="0" lang="it-IT" sz="11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914377" rtl="0" eaLnBrk="1" fontAlgn="auto" latinLnBrk="0" hangingPunct="1">
              <a:lnSpc>
                <a:spcPct val="100000"/>
              </a:lnSpc>
              <a:spcBef>
                <a:spcPts val="0"/>
              </a:spcBef>
              <a:spcAft>
                <a:spcPts val="800"/>
              </a:spcAft>
              <a:buClrTx/>
              <a:buSzTx/>
              <a:buFontTx/>
              <a:buNone/>
              <a:tabLst/>
              <a:defRPr/>
            </a:pPr>
            <a:r>
              <a:rPr kumimoji="0" lang="it-IT" sz="11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Legge 179/2017 (art. 2, lett. c), d), e comma 2-quater)</a:t>
            </a:r>
          </a:p>
          <a:p>
            <a:pPr marL="0" marR="0" lvl="0" indent="0" algn="just" defTabSz="914377" rtl="0" eaLnBrk="1" fontAlgn="auto" latinLnBrk="0" hangingPunct="1">
              <a:lnSpc>
                <a:spcPct val="100000"/>
              </a:lnSpc>
              <a:spcBef>
                <a:spcPts val="0"/>
              </a:spcBef>
              <a:spcAft>
                <a:spcPts val="800"/>
              </a:spcAft>
              <a:buClrTx/>
              <a:buSzTx/>
              <a:buFontTx/>
              <a:buNone/>
              <a:tabLst/>
              <a:defRPr/>
            </a:pPr>
            <a:r>
              <a:rPr kumimoji="0" lang="it-IT"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“2-bis. I modelli … prevedono: … c) il divieto di atti di ritorsione o discriminatori, diretti o indiretti, nei confronti del segnalante per motivi collegati, direttamente o indirettamente, alla segnalazione; d) nel sistema disciplinare … [devono essere previste] sanzioni nei confronti di chi viola le misure di tutela del segnalante …” “2-quater. Il licenziamento ritorsivo o discriminatorio del soggetto segnalante è nullo. Sono altresì nulli il mutamento di mansioni ai sensi dell’articolo 2103 del codice civile, nonché qualsiasi altra misura ritorsiva o discriminatoria adottata nei confronti del segnalante.”</a:t>
            </a:r>
          </a:p>
          <a:p>
            <a:pPr marL="0" marR="0" lvl="0" indent="0" algn="ctr" defTabSz="914377" rtl="0" eaLnBrk="1" fontAlgn="auto" latinLnBrk="0" hangingPunct="1">
              <a:lnSpc>
                <a:spcPct val="100000"/>
              </a:lnSpc>
              <a:spcBef>
                <a:spcPts val="0"/>
              </a:spcBef>
              <a:spcAft>
                <a:spcPts val="800"/>
              </a:spcAft>
              <a:buClrTx/>
              <a:buSzTx/>
              <a:buFontTx/>
              <a:buNone/>
              <a:tabLst/>
              <a:defRPr/>
            </a:pPr>
            <a:endParaRPr kumimoji="0" lang="it-IT" sz="11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914377" rtl="0" eaLnBrk="1" fontAlgn="auto" latinLnBrk="0" hangingPunct="1">
              <a:lnSpc>
                <a:spcPct val="100000"/>
              </a:lnSpc>
              <a:spcBef>
                <a:spcPts val="0"/>
              </a:spcBef>
              <a:spcAft>
                <a:spcPts val="800"/>
              </a:spcAft>
              <a:buClrTx/>
              <a:buSzTx/>
              <a:buFontTx/>
              <a:buNone/>
              <a:tabLst/>
              <a:defRPr/>
            </a:pPr>
            <a:endParaRPr kumimoji="0" lang="it-IT" sz="11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l" defTabSz="914377" rtl="0" eaLnBrk="1" fontAlgn="auto" latinLnBrk="0" hangingPunct="1">
              <a:lnSpc>
                <a:spcPct val="100000"/>
              </a:lnSpc>
              <a:spcBef>
                <a:spcPts val="0"/>
              </a:spcBef>
              <a:spcAft>
                <a:spcPts val="800"/>
              </a:spcAft>
              <a:buClrTx/>
              <a:buSzTx/>
              <a:buFontTx/>
              <a:buNone/>
              <a:tabLst/>
              <a:defRPr/>
            </a:pPr>
            <a:endParaRPr kumimoji="0" lang="it-IT"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l" defTabSz="914377" rtl="0" eaLnBrk="1" fontAlgn="auto" latinLnBrk="0" hangingPunct="1">
              <a:lnSpc>
                <a:spcPct val="100000"/>
              </a:lnSpc>
              <a:spcBef>
                <a:spcPts val="0"/>
              </a:spcBef>
              <a:spcAft>
                <a:spcPts val="800"/>
              </a:spcAft>
              <a:buClrTx/>
              <a:buSzTx/>
              <a:buFontTx/>
              <a:buNone/>
              <a:tabLst/>
              <a:defRPr/>
            </a:pPr>
            <a:endParaRPr kumimoji="0" lang="it-IT"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l" defTabSz="914377" rtl="0" eaLnBrk="1" fontAlgn="auto" latinLnBrk="0" hangingPunct="1">
              <a:lnSpc>
                <a:spcPct val="100000"/>
              </a:lnSpc>
              <a:spcBef>
                <a:spcPts val="0"/>
              </a:spcBef>
              <a:spcAft>
                <a:spcPts val="800"/>
              </a:spcAft>
              <a:buClrTx/>
              <a:buSzTx/>
              <a:buFontTx/>
              <a:buNone/>
              <a:tabLst/>
              <a:defRPr/>
            </a:pPr>
            <a:endParaRPr kumimoji="0" lang="en-GB" sz="20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576602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A8E00EFF-BD8C-4B37-9E6D-FE0F72F11842}"/>
              </a:ext>
            </a:extLst>
          </p:cNvPr>
          <p:cNvPicPr>
            <a:picLocks noChangeAspect="1"/>
          </p:cNvPicPr>
          <p:nvPr/>
        </p:nvPicPr>
        <p:blipFill>
          <a:blip r:embed="rId3"/>
          <a:stretch>
            <a:fillRect/>
          </a:stretch>
        </p:blipFill>
        <p:spPr>
          <a:xfrm>
            <a:off x="9530333" y="336000"/>
            <a:ext cx="2133335" cy="384000"/>
          </a:xfrm>
          <a:prstGeom prst="rect">
            <a:avLst/>
          </a:prstGeom>
        </p:spPr>
      </p:pic>
      <p:sp>
        <p:nvSpPr>
          <p:cNvPr id="6" name="Titolo 5">
            <a:extLst>
              <a:ext uri="{FF2B5EF4-FFF2-40B4-BE49-F238E27FC236}">
                <a16:creationId xmlns:a16="http://schemas.microsoft.com/office/drawing/2014/main" id="{BC4DB19D-67DD-4FE5-A3DD-2AF864BD92B7}"/>
              </a:ext>
            </a:extLst>
          </p:cNvPr>
          <p:cNvSpPr>
            <a:spLocks noGrp="1"/>
          </p:cNvSpPr>
          <p:nvPr>
            <p:ph type="title"/>
          </p:nvPr>
        </p:nvSpPr>
        <p:spPr>
          <a:xfrm>
            <a:off x="134223" y="151002"/>
            <a:ext cx="5721293" cy="1144998"/>
          </a:xfrm>
        </p:spPr>
        <p:txBody>
          <a:bodyPr/>
          <a:lstStyle/>
          <a:p>
            <a:pPr algn="ctr"/>
            <a:r>
              <a:rPr lang="en-GB" sz="2400" b="1" dirty="0"/>
              <a:t>Whistleblowing: </a:t>
            </a:r>
            <a:r>
              <a:rPr lang="en-GB" sz="2400" b="1" dirty="0" err="1"/>
              <a:t>conto</a:t>
            </a:r>
            <a:r>
              <a:rPr lang="en-GB" sz="2400" b="1" dirty="0"/>
              <a:t> </a:t>
            </a:r>
            <a:r>
              <a:rPr lang="en-GB" sz="2400" b="1" dirty="0" err="1"/>
              <a:t>alla</a:t>
            </a:r>
            <a:r>
              <a:rPr lang="en-GB" sz="2400" b="1" dirty="0"/>
              <a:t> </a:t>
            </a:r>
            <a:r>
              <a:rPr lang="en-GB" sz="2400" b="1" dirty="0" err="1"/>
              <a:t>rovescia</a:t>
            </a:r>
            <a:r>
              <a:rPr lang="en-GB" sz="2400" b="1" dirty="0"/>
              <a:t> per le </a:t>
            </a:r>
            <a:r>
              <a:rPr lang="en-GB" sz="2400" b="1" dirty="0" err="1"/>
              <a:t>nuove</a:t>
            </a:r>
            <a:r>
              <a:rPr lang="en-GB" sz="2400" b="1" dirty="0"/>
              <a:t> </a:t>
            </a:r>
            <a:r>
              <a:rPr lang="en-GB" sz="2400" b="1" dirty="0" err="1"/>
              <a:t>norme</a:t>
            </a:r>
            <a:r>
              <a:rPr lang="en-GB" sz="2400" b="1" dirty="0"/>
              <a:t> e </a:t>
            </a:r>
            <a:r>
              <a:rPr lang="en-GB" sz="2400" b="1" dirty="0" err="1"/>
              <a:t>impatto</a:t>
            </a:r>
            <a:r>
              <a:rPr lang="en-GB" sz="2400" b="1" dirty="0"/>
              <a:t> </a:t>
            </a:r>
            <a:r>
              <a:rPr lang="en-GB" sz="2400" b="1" dirty="0" err="1"/>
              <a:t>sulle</a:t>
            </a:r>
            <a:r>
              <a:rPr lang="en-GB" sz="2400" b="1" dirty="0"/>
              <a:t> </a:t>
            </a:r>
            <a:r>
              <a:rPr lang="en-GB" sz="2400" b="1" dirty="0" err="1"/>
              <a:t>imprese</a:t>
            </a:r>
            <a:endParaRPr lang="en-GB" sz="2400" dirty="0"/>
          </a:p>
        </p:txBody>
      </p:sp>
      <p:sp>
        <p:nvSpPr>
          <p:cNvPr id="8" name="Segnaposto testo 7">
            <a:extLst>
              <a:ext uri="{FF2B5EF4-FFF2-40B4-BE49-F238E27FC236}">
                <a16:creationId xmlns:a16="http://schemas.microsoft.com/office/drawing/2014/main" id="{D4E1E45B-30A5-4DB1-B8E2-C71E37955F2F}"/>
              </a:ext>
            </a:extLst>
          </p:cNvPr>
          <p:cNvSpPr>
            <a:spLocks noGrp="1"/>
          </p:cNvSpPr>
          <p:nvPr>
            <p:ph type="body" sz="quarter" idx="12"/>
          </p:nvPr>
        </p:nvSpPr>
        <p:spPr>
          <a:xfrm>
            <a:off x="360727" y="1736520"/>
            <a:ext cx="11174135" cy="4496499"/>
          </a:xfrm>
        </p:spPr>
        <p:txBody>
          <a:bodyPr vert="horz" lIns="0" tIns="0" rIns="0" bIns="0" rtlCol="0">
            <a:noAutofit/>
          </a:bodyPr>
          <a:lstStyle/>
          <a:p>
            <a:pPr algn="just"/>
            <a:r>
              <a:rPr lang="it-IT" sz="1600" dirty="0"/>
              <a:t>Le norme </a:t>
            </a:r>
            <a:r>
              <a:rPr lang="it-IT" sz="1600" b="1" dirty="0"/>
              <a:t>non</a:t>
            </a:r>
            <a:r>
              <a:rPr lang="it-IT" sz="1600" dirty="0"/>
              <a:t> costituiscono una </a:t>
            </a:r>
            <a:r>
              <a:rPr lang="it-IT" sz="1600" b="1" dirty="0"/>
              <a:t>novità</a:t>
            </a:r>
            <a:r>
              <a:rPr lang="it-IT" sz="1600" dirty="0"/>
              <a:t> dato che non fa altro che ribadire la nullità del licenziamento e di altri provvedimenti datoriali ritorsivi già da molto tempo riconosciuta dall’ordinamento giuslavoristico. In effetti sono “consolidati e condivisi indirizzi” della </a:t>
            </a:r>
            <a:r>
              <a:rPr lang="it-IT" sz="1600" b="1" dirty="0"/>
              <a:t>giurisprudenza</a:t>
            </a:r>
            <a:r>
              <a:rPr lang="it-IT" sz="1600" dirty="0"/>
              <a:t> che</a:t>
            </a:r>
          </a:p>
          <a:p>
            <a:pPr algn="just"/>
            <a:r>
              <a:rPr lang="it-IT" sz="1600" dirty="0"/>
              <a:t>•	“</a:t>
            </a:r>
            <a:r>
              <a:rPr lang="it-IT" sz="1600" i="1" u="sng" dirty="0"/>
              <a:t>Il divieto di licenziamento discriminatorio </a:t>
            </a:r>
            <a:r>
              <a:rPr lang="it-IT" sz="1600" i="1" dirty="0"/>
              <a:t>- sancito dall'art. 4 della legge n. 604 del 1966, dall'art. 15 della legge n. 300 del 1970 e dall'art. 3 della legge n. 108 del 1990 - è suscettibile di interpretazione estensiva sicché l'area dei singoli motivi vietati comprende anche il licenziamento per ritorsione o rappresaglia, </a:t>
            </a:r>
            <a:r>
              <a:rPr lang="it-IT" sz="1600" i="1" u="sng" dirty="0"/>
              <a:t>che costituisce cioè l'ingiusta e arbitraria reazione, </a:t>
            </a:r>
            <a:r>
              <a:rPr lang="it-IT" sz="1600" i="1" dirty="0"/>
              <a:t>quale unica ragione del provvedimento espulsivo, essenzialmente quindi di natura vendicativa</a:t>
            </a:r>
            <a:r>
              <a:rPr lang="it-IT" sz="1600" dirty="0"/>
              <a:t>” (Cass., 6282/2011; 17.087/2011; 24.648/2015), “</a:t>
            </a:r>
            <a:r>
              <a:rPr lang="it-IT" sz="1600" i="1" dirty="0"/>
              <a:t>con </a:t>
            </a:r>
            <a:r>
              <a:rPr lang="it-IT" sz="1600" i="1" u="sng" dirty="0"/>
              <a:t>conseguente nullità del licenziamento, quando il motivo ritorsivo</a:t>
            </a:r>
            <a:r>
              <a:rPr lang="it-IT" sz="1600" i="1" dirty="0"/>
              <a:t> sia stato l’unico determinante …</a:t>
            </a:r>
            <a:r>
              <a:rPr lang="it-IT" sz="1600" dirty="0"/>
              <a:t>” (Cass., 17.087/2001; 6575/2016).</a:t>
            </a:r>
          </a:p>
          <a:p>
            <a:pPr algn="just"/>
            <a:r>
              <a:rPr lang="it-IT" sz="1600" dirty="0"/>
              <a:t>•	“</a:t>
            </a:r>
            <a:r>
              <a:rPr lang="it-IT" sz="1600" i="1" u="sng" dirty="0"/>
              <a:t>Il principio </a:t>
            </a:r>
            <a:r>
              <a:rPr lang="it-IT" sz="1600" i="1" dirty="0"/>
              <a:t>affermato in tema di licenziamento … ritorsivo … è da ritenersi </a:t>
            </a:r>
            <a:r>
              <a:rPr lang="it-IT" sz="1600" i="1" u="sng" dirty="0"/>
              <a:t>valido anche in materia di trasferimenti” (Cass., 10.047/2004) e di “mutamento di mansioni</a:t>
            </a:r>
            <a:r>
              <a:rPr lang="it-IT" sz="1600" dirty="0"/>
              <a:t>” (Cass., 18.283/2010; 23.583/2019).</a:t>
            </a:r>
          </a:p>
          <a:p>
            <a:pPr algn="just"/>
            <a:endParaRPr lang="it-IT" sz="1600" dirty="0"/>
          </a:p>
          <a:p>
            <a:pPr algn="ctr"/>
            <a:endParaRPr lang="it-IT" sz="1600" dirty="0"/>
          </a:p>
          <a:p>
            <a:pPr algn="ctr"/>
            <a:r>
              <a:rPr lang="it-IT" sz="1600" dirty="0"/>
              <a:t>In particolare, è agevole ravvisare una </a:t>
            </a:r>
            <a:r>
              <a:rPr lang="it-IT" sz="1600" b="1" dirty="0"/>
              <a:t>sostanziale continuità con risalenti orientamenti giurisprudenziali in materia di “diritto di critica e denuncia del lavoratore</a:t>
            </a:r>
            <a:r>
              <a:rPr lang="it-IT" sz="1600" dirty="0"/>
              <a:t>”, per cui - trattandosi di “accerta[re] se possa assumere rilievo disciplinare, ed eventualmente a quali condizioni, la condotta del lavoratore che denunci … fatti commessi del datore in violazione delle norme penali o [di altri] disposizioni” di legge –</a:t>
            </a:r>
          </a:p>
          <a:p>
            <a:pPr algn="just"/>
            <a:endParaRPr lang="it-IT" sz="1600" dirty="0"/>
          </a:p>
          <a:p>
            <a:pPr algn="just"/>
            <a:endParaRPr lang="it-IT" sz="1600" dirty="0"/>
          </a:p>
          <a:p>
            <a:pPr algn="just"/>
            <a:endParaRPr lang="it-IT" sz="1800" dirty="0"/>
          </a:p>
          <a:p>
            <a:pPr algn="just"/>
            <a:endParaRPr lang="it-IT" sz="1800" dirty="0"/>
          </a:p>
          <a:p>
            <a:pPr algn="ctr"/>
            <a:endParaRPr lang="it-IT" sz="1600" b="1" dirty="0"/>
          </a:p>
          <a:p>
            <a:pPr algn="ctr"/>
            <a:endParaRPr lang="en-GB" sz="1600" b="1" dirty="0"/>
          </a:p>
        </p:txBody>
      </p:sp>
    </p:spTree>
    <p:extLst>
      <p:ext uri="{BB962C8B-B14F-4D97-AF65-F5344CB8AC3E}">
        <p14:creationId xmlns:p14="http://schemas.microsoft.com/office/powerpoint/2010/main" val="3360253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A8E00EFF-BD8C-4B37-9E6D-FE0F72F11842}"/>
              </a:ext>
            </a:extLst>
          </p:cNvPr>
          <p:cNvPicPr>
            <a:picLocks noChangeAspect="1"/>
          </p:cNvPicPr>
          <p:nvPr/>
        </p:nvPicPr>
        <p:blipFill>
          <a:blip r:embed="rId3"/>
          <a:stretch>
            <a:fillRect/>
          </a:stretch>
        </p:blipFill>
        <p:spPr>
          <a:xfrm>
            <a:off x="9530333" y="336000"/>
            <a:ext cx="2133335" cy="384000"/>
          </a:xfrm>
          <a:prstGeom prst="rect">
            <a:avLst/>
          </a:prstGeom>
        </p:spPr>
      </p:pic>
      <p:sp>
        <p:nvSpPr>
          <p:cNvPr id="6" name="Titolo 5">
            <a:extLst>
              <a:ext uri="{FF2B5EF4-FFF2-40B4-BE49-F238E27FC236}">
                <a16:creationId xmlns:a16="http://schemas.microsoft.com/office/drawing/2014/main" id="{BC4DB19D-67DD-4FE5-A3DD-2AF864BD92B7}"/>
              </a:ext>
            </a:extLst>
          </p:cNvPr>
          <p:cNvSpPr>
            <a:spLocks noGrp="1"/>
          </p:cNvSpPr>
          <p:nvPr>
            <p:ph type="title"/>
          </p:nvPr>
        </p:nvSpPr>
        <p:spPr>
          <a:xfrm>
            <a:off x="134223" y="151002"/>
            <a:ext cx="5721293" cy="1144998"/>
          </a:xfrm>
        </p:spPr>
        <p:txBody>
          <a:bodyPr/>
          <a:lstStyle/>
          <a:p>
            <a:pPr algn="ctr"/>
            <a:r>
              <a:rPr lang="en-GB" sz="2400" b="1" dirty="0"/>
              <a:t>Whistleblowing: </a:t>
            </a:r>
            <a:r>
              <a:rPr lang="en-GB" sz="2400" b="1" dirty="0" err="1"/>
              <a:t>conto</a:t>
            </a:r>
            <a:r>
              <a:rPr lang="en-GB" sz="2400" b="1" dirty="0"/>
              <a:t> </a:t>
            </a:r>
            <a:r>
              <a:rPr lang="en-GB" sz="2400" b="1" dirty="0" err="1"/>
              <a:t>alla</a:t>
            </a:r>
            <a:r>
              <a:rPr lang="en-GB" sz="2400" b="1" dirty="0"/>
              <a:t> </a:t>
            </a:r>
            <a:r>
              <a:rPr lang="en-GB" sz="2400" b="1" dirty="0" err="1"/>
              <a:t>rovescia</a:t>
            </a:r>
            <a:r>
              <a:rPr lang="en-GB" sz="2400" b="1" dirty="0"/>
              <a:t> per le </a:t>
            </a:r>
            <a:r>
              <a:rPr lang="en-GB" sz="2400" b="1" dirty="0" err="1"/>
              <a:t>nuove</a:t>
            </a:r>
            <a:r>
              <a:rPr lang="en-GB" sz="2400" b="1" dirty="0"/>
              <a:t> </a:t>
            </a:r>
            <a:r>
              <a:rPr lang="en-GB" sz="2400" b="1" dirty="0" err="1"/>
              <a:t>norme</a:t>
            </a:r>
            <a:r>
              <a:rPr lang="en-GB" sz="2400" b="1" dirty="0"/>
              <a:t> e </a:t>
            </a:r>
            <a:r>
              <a:rPr lang="en-GB" sz="2400" b="1" dirty="0" err="1"/>
              <a:t>impatto</a:t>
            </a:r>
            <a:r>
              <a:rPr lang="en-GB" sz="2400" b="1" dirty="0"/>
              <a:t> </a:t>
            </a:r>
            <a:r>
              <a:rPr lang="en-GB" sz="2400" b="1" dirty="0" err="1"/>
              <a:t>sulle</a:t>
            </a:r>
            <a:r>
              <a:rPr lang="en-GB" sz="2400" b="1" dirty="0"/>
              <a:t> </a:t>
            </a:r>
            <a:r>
              <a:rPr lang="en-GB" sz="2400" b="1" dirty="0" err="1"/>
              <a:t>imprese</a:t>
            </a:r>
            <a:endParaRPr lang="en-GB" sz="2400" dirty="0"/>
          </a:p>
        </p:txBody>
      </p:sp>
      <p:sp>
        <p:nvSpPr>
          <p:cNvPr id="8" name="Segnaposto testo 7">
            <a:extLst>
              <a:ext uri="{FF2B5EF4-FFF2-40B4-BE49-F238E27FC236}">
                <a16:creationId xmlns:a16="http://schemas.microsoft.com/office/drawing/2014/main" id="{D4E1E45B-30A5-4DB1-B8E2-C71E37955F2F}"/>
              </a:ext>
            </a:extLst>
          </p:cNvPr>
          <p:cNvSpPr>
            <a:spLocks noGrp="1"/>
          </p:cNvSpPr>
          <p:nvPr>
            <p:ph type="body" sz="quarter" idx="12"/>
          </p:nvPr>
        </p:nvSpPr>
        <p:spPr>
          <a:xfrm>
            <a:off x="204045" y="2361501"/>
            <a:ext cx="11302941" cy="4496499"/>
          </a:xfrm>
        </p:spPr>
        <p:txBody>
          <a:bodyPr vert="horz" lIns="0" tIns="0" rIns="0" bIns="0" rtlCol="0">
            <a:noAutofit/>
          </a:bodyPr>
          <a:lstStyle/>
          <a:p>
            <a:pPr algn="just"/>
            <a:r>
              <a:rPr lang="it-IT" sz="1600" dirty="0"/>
              <a:t>1.	</a:t>
            </a:r>
            <a:r>
              <a:rPr lang="it-IT" sz="1600" i="1" dirty="0"/>
              <a:t>“è stato … escluso che la denuncia di fatti di potenziale rilievo penale accaduti nell’azienda possa integrare giusta causa o giustificato motivo soggettivo di licenziamento, a condizione che non emerga il carattere calunnioso della denuncia medesima, che richiede la consapevolezza da parte del lavoratore della non veridicità di quanto denunciato e, quindi, la volontà di accusare il datore di lavoro di fatti mai accaduti o dallo stesso non commessi </a:t>
            </a:r>
            <a:r>
              <a:rPr lang="it-IT" sz="1600" dirty="0"/>
              <a:t>(in tal senso vedi Cass., 14/3/2013 n. 6501; Cass., 8/7/2015, n. 14.249; Cass., 17/1/2017 n. 996);</a:t>
            </a:r>
          </a:p>
          <a:p>
            <a:pPr algn="just"/>
            <a:r>
              <a:rPr lang="it-IT" sz="1600" dirty="0"/>
              <a:t>2.	</a:t>
            </a:r>
            <a:r>
              <a:rPr lang="it-IT" sz="1600" i="1" dirty="0"/>
              <a:t>si è ritenuto che l’obbligo di fedeltà di cui all’art. 2105 c.c., così come interpretato da questa Corte in correlazione con i canoni generali di correttezza e buona fede di cui agli artt. 1175 e 1375 c.c. …, non possa essere esteso sino a imporre al lavoratore di astenersi dalla denuncia di fatti illeciti che egli ritenga essere stati consumati all’interno dell’azienda, giacché in tal caso «si correrebbe il rischio di scivolare verso - non voluti, ma impliciti - riconoscimenti di una sorta di «dovere di omertà» (ben diverso da quello di fedeltà di cui all’art. 2105 c.c.) che, ovviamente, non può trovare la benché minima cittadinanza nel nostro ordinamento</a:t>
            </a:r>
            <a:r>
              <a:rPr lang="it-IT" sz="1600" dirty="0"/>
              <a:t>” (Cass., n. 6501/2013);</a:t>
            </a:r>
          </a:p>
          <a:p>
            <a:pPr algn="just"/>
            <a:r>
              <a:rPr lang="it-IT" sz="1600" dirty="0"/>
              <a:t>3.	</a:t>
            </a:r>
            <a:r>
              <a:rPr lang="it-IT" sz="1600" i="1" dirty="0"/>
              <a:t>la presenza e la valorizzazione di interessi pubblici superiori nel nostro ordinamento porta ad escludere che nell’ambito del rapporto di lavoro la sola denuncia all’autorità giudiziaria di fatti astrattamente integranti ipotesi di reato, possa essere fonte di responsabilità disciplinare e giustificare il licenziamento per giusta causa,</a:t>
            </a:r>
          </a:p>
          <a:p>
            <a:pPr algn="ctr"/>
            <a:endParaRPr lang="en-GB" sz="1600" b="1" dirty="0"/>
          </a:p>
        </p:txBody>
      </p:sp>
    </p:spTree>
    <p:extLst>
      <p:ext uri="{BB962C8B-B14F-4D97-AF65-F5344CB8AC3E}">
        <p14:creationId xmlns:p14="http://schemas.microsoft.com/office/powerpoint/2010/main" val="3181775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A8E00EFF-BD8C-4B37-9E6D-FE0F72F11842}"/>
              </a:ext>
            </a:extLst>
          </p:cNvPr>
          <p:cNvPicPr>
            <a:picLocks noChangeAspect="1"/>
          </p:cNvPicPr>
          <p:nvPr/>
        </p:nvPicPr>
        <p:blipFill>
          <a:blip r:embed="rId3"/>
          <a:stretch>
            <a:fillRect/>
          </a:stretch>
        </p:blipFill>
        <p:spPr>
          <a:xfrm>
            <a:off x="9530333" y="336000"/>
            <a:ext cx="2133335" cy="384000"/>
          </a:xfrm>
          <a:prstGeom prst="rect">
            <a:avLst/>
          </a:prstGeom>
        </p:spPr>
      </p:pic>
      <p:sp>
        <p:nvSpPr>
          <p:cNvPr id="6" name="Titolo 5">
            <a:extLst>
              <a:ext uri="{FF2B5EF4-FFF2-40B4-BE49-F238E27FC236}">
                <a16:creationId xmlns:a16="http://schemas.microsoft.com/office/drawing/2014/main" id="{BC4DB19D-67DD-4FE5-A3DD-2AF864BD92B7}"/>
              </a:ext>
            </a:extLst>
          </p:cNvPr>
          <p:cNvSpPr>
            <a:spLocks noGrp="1"/>
          </p:cNvSpPr>
          <p:nvPr>
            <p:ph type="title"/>
          </p:nvPr>
        </p:nvSpPr>
        <p:spPr>
          <a:xfrm>
            <a:off x="134223" y="151002"/>
            <a:ext cx="5721293" cy="1144998"/>
          </a:xfrm>
        </p:spPr>
        <p:txBody>
          <a:bodyPr/>
          <a:lstStyle/>
          <a:p>
            <a:pPr algn="ctr"/>
            <a:r>
              <a:rPr lang="en-GB" sz="2400" b="1" dirty="0"/>
              <a:t>Whistleblowing: </a:t>
            </a:r>
            <a:r>
              <a:rPr lang="en-GB" sz="2400" b="1" dirty="0" err="1"/>
              <a:t>conto</a:t>
            </a:r>
            <a:r>
              <a:rPr lang="en-GB" sz="2400" b="1" dirty="0"/>
              <a:t> </a:t>
            </a:r>
            <a:r>
              <a:rPr lang="en-GB" sz="2400" b="1" dirty="0" err="1"/>
              <a:t>alla</a:t>
            </a:r>
            <a:r>
              <a:rPr lang="en-GB" sz="2400" b="1" dirty="0"/>
              <a:t> </a:t>
            </a:r>
            <a:r>
              <a:rPr lang="en-GB" sz="2400" b="1" dirty="0" err="1"/>
              <a:t>rovescia</a:t>
            </a:r>
            <a:r>
              <a:rPr lang="en-GB" sz="2400" b="1" dirty="0"/>
              <a:t> per le </a:t>
            </a:r>
            <a:r>
              <a:rPr lang="en-GB" sz="2400" b="1" dirty="0" err="1"/>
              <a:t>nuove</a:t>
            </a:r>
            <a:r>
              <a:rPr lang="en-GB" sz="2400" b="1" dirty="0"/>
              <a:t> </a:t>
            </a:r>
            <a:r>
              <a:rPr lang="en-GB" sz="2400" b="1" dirty="0" err="1"/>
              <a:t>norme</a:t>
            </a:r>
            <a:r>
              <a:rPr lang="en-GB" sz="2400" b="1" dirty="0"/>
              <a:t> e </a:t>
            </a:r>
            <a:r>
              <a:rPr lang="en-GB" sz="2400" b="1" dirty="0" err="1"/>
              <a:t>impatto</a:t>
            </a:r>
            <a:r>
              <a:rPr lang="en-GB" sz="2400" b="1" dirty="0"/>
              <a:t> </a:t>
            </a:r>
            <a:r>
              <a:rPr lang="en-GB" sz="2400" b="1" dirty="0" err="1"/>
              <a:t>sulle</a:t>
            </a:r>
            <a:r>
              <a:rPr lang="en-GB" sz="2400" b="1" dirty="0"/>
              <a:t> </a:t>
            </a:r>
            <a:r>
              <a:rPr lang="en-GB" sz="2400" b="1" dirty="0" err="1"/>
              <a:t>imprese</a:t>
            </a:r>
            <a:endParaRPr lang="en-GB" sz="2400" dirty="0"/>
          </a:p>
        </p:txBody>
      </p:sp>
      <p:sp>
        <p:nvSpPr>
          <p:cNvPr id="8" name="Segnaposto testo 7">
            <a:extLst>
              <a:ext uri="{FF2B5EF4-FFF2-40B4-BE49-F238E27FC236}">
                <a16:creationId xmlns:a16="http://schemas.microsoft.com/office/drawing/2014/main" id="{D4E1E45B-30A5-4DB1-B8E2-C71E37955F2F}"/>
              </a:ext>
            </a:extLst>
          </p:cNvPr>
          <p:cNvSpPr>
            <a:spLocks noGrp="1"/>
          </p:cNvSpPr>
          <p:nvPr>
            <p:ph type="body" sz="quarter" idx="12"/>
          </p:nvPr>
        </p:nvSpPr>
        <p:spPr>
          <a:xfrm>
            <a:off x="555071" y="1946246"/>
            <a:ext cx="10830187" cy="3993160"/>
          </a:xfrm>
        </p:spPr>
        <p:txBody>
          <a:bodyPr vert="horz" lIns="0" tIns="0" rIns="0" bIns="0" rtlCol="0">
            <a:noAutofit/>
          </a:bodyPr>
          <a:lstStyle/>
          <a:p>
            <a:endParaRPr lang="it-IT" sz="1800" b="1" dirty="0"/>
          </a:p>
          <a:p>
            <a:pPr marL="285750" indent="-285750" algn="ctr">
              <a:buFont typeface="Wingdings" panose="05000000000000000000" pitchFamily="2" charset="2"/>
              <a:buChar char="Ø"/>
            </a:pPr>
            <a:r>
              <a:rPr lang="it-IT" sz="1800" b="1" i="1" dirty="0">
                <a:solidFill>
                  <a:schemeClr val="bg1">
                    <a:lumMod val="85000"/>
                  </a:schemeClr>
                </a:solidFill>
              </a:rPr>
              <a:t>I.	RATIO</a:t>
            </a:r>
          </a:p>
          <a:p>
            <a:pPr marL="285750" indent="-285750" algn="ctr">
              <a:buFont typeface="Wingdings" panose="05000000000000000000" pitchFamily="2" charset="2"/>
              <a:buChar char="Ø"/>
            </a:pPr>
            <a:r>
              <a:rPr lang="it-IT" sz="1800" b="1" i="1" dirty="0">
                <a:solidFill>
                  <a:schemeClr val="bg1">
                    <a:lumMod val="85000"/>
                  </a:schemeClr>
                </a:solidFill>
              </a:rPr>
              <a:t>II.	AMBITO DI APPLICAZIONE SISTEMATICO</a:t>
            </a:r>
          </a:p>
          <a:p>
            <a:pPr marL="285750" indent="-285750" algn="ctr">
              <a:buFont typeface="Wingdings" panose="05000000000000000000" pitchFamily="2" charset="2"/>
              <a:buChar char="Ø"/>
            </a:pPr>
            <a:r>
              <a:rPr lang="it-IT" sz="1800" b="1" i="1" dirty="0">
                <a:solidFill>
                  <a:schemeClr val="bg1">
                    <a:lumMod val="85000"/>
                  </a:schemeClr>
                </a:solidFill>
              </a:rPr>
              <a:t>III.	AMBITO DI APPLICAZIONE SOGGETTIVO</a:t>
            </a:r>
          </a:p>
          <a:p>
            <a:pPr marL="285750" indent="-285750" algn="ctr">
              <a:buFont typeface="Wingdings" panose="05000000000000000000" pitchFamily="2" charset="2"/>
              <a:buChar char="Ø"/>
            </a:pPr>
            <a:r>
              <a:rPr lang="it-IT" sz="1800" b="1" i="1" dirty="0">
                <a:solidFill>
                  <a:schemeClr val="bg1">
                    <a:lumMod val="85000"/>
                  </a:schemeClr>
                </a:solidFill>
              </a:rPr>
              <a:t>IV.	AMBITO DI APPLICAZIONE CRONOLOGICO</a:t>
            </a:r>
          </a:p>
          <a:p>
            <a:pPr marL="285750" indent="-285750" algn="ctr">
              <a:buFont typeface="Wingdings" panose="05000000000000000000" pitchFamily="2" charset="2"/>
              <a:buChar char="Ø"/>
            </a:pPr>
            <a:r>
              <a:rPr lang="it-IT" sz="1800" b="1" i="1" dirty="0">
                <a:solidFill>
                  <a:schemeClr val="bg1">
                    <a:lumMod val="85000"/>
                  </a:schemeClr>
                </a:solidFill>
              </a:rPr>
              <a:t>V.	SITUAZIONE GIURIDICA RISPETTO ALLA SEGNALAZIONE: OBBLIGO O FACOLTÀ?</a:t>
            </a:r>
          </a:p>
          <a:p>
            <a:pPr marL="285750" indent="-285750" algn="ctr">
              <a:buFont typeface="Wingdings" panose="05000000000000000000" pitchFamily="2" charset="2"/>
              <a:buChar char="Ø"/>
            </a:pPr>
            <a:r>
              <a:rPr lang="it-IT" sz="1800" b="1" i="1" dirty="0">
                <a:solidFill>
                  <a:schemeClr val="bg1">
                    <a:lumMod val="85000"/>
                  </a:schemeClr>
                </a:solidFill>
              </a:rPr>
              <a:t>VI.	GARANZIA DI RISERVATEZZA DEL SEGNALANTE</a:t>
            </a:r>
          </a:p>
          <a:p>
            <a:pPr marL="285750" indent="-285750" algn="ctr">
              <a:buFont typeface="Wingdings" panose="05000000000000000000" pitchFamily="2" charset="2"/>
              <a:buChar char="Ø"/>
            </a:pPr>
            <a:r>
              <a:rPr lang="it-IT" sz="1800" b="1" i="1" dirty="0">
                <a:solidFill>
                  <a:schemeClr val="bg1">
                    <a:lumMod val="85000"/>
                  </a:schemeClr>
                </a:solidFill>
              </a:rPr>
              <a:t>VII.	AMMISSIBILITÀ DELLE SEGNALAZIONI ANONIME</a:t>
            </a:r>
          </a:p>
          <a:p>
            <a:pPr marL="285750" indent="-285750" algn="ctr">
              <a:buFont typeface="Wingdings" panose="05000000000000000000" pitchFamily="2" charset="2"/>
              <a:buChar char="Ø"/>
            </a:pPr>
            <a:r>
              <a:rPr lang="it-IT" sz="1800" b="1" i="1" dirty="0">
                <a:solidFill>
                  <a:schemeClr val="bg1">
                    <a:lumMod val="85000"/>
                  </a:schemeClr>
                </a:solidFill>
              </a:rPr>
              <a:t>VIII.	CONDIZIONI PER LA PROTEZIONE DEI SEGNALANTI</a:t>
            </a:r>
          </a:p>
          <a:p>
            <a:pPr marL="285750" indent="-285750" algn="ctr">
              <a:buFont typeface="Wingdings" panose="05000000000000000000" pitchFamily="2" charset="2"/>
              <a:buChar char="Ø"/>
            </a:pPr>
            <a:r>
              <a:rPr lang="it-IT" sz="1800" b="1" i="1" dirty="0">
                <a:solidFill>
                  <a:schemeClr val="bg1">
                    <a:lumMod val="85000"/>
                  </a:schemeClr>
                </a:solidFill>
              </a:rPr>
              <a:t>IX.	MISURE DI PROTEZIONE SOSTANZIALI</a:t>
            </a:r>
          </a:p>
          <a:p>
            <a:pPr algn="ctr"/>
            <a:endParaRPr lang="it-IT" sz="1800" b="1" i="1" dirty="0">
              <a:solidFill>
                <a:schemeClr val="bg1">
                  <a:lumMod val="85000"/>
                </a:schemeClr>
              </a:solidFill>
            </a:endParaRPr>
          </a:p>
          <a:p>
            <a:pPr algn="ctr"/>
            <a:endParaRPr lang="it-IT" sz="1400" b="1" dirty="0"/>
          </a:p>
          <a:p>
            <a:pPr algn="ctr"/>
            <a:endParaRPr lang="it-IT" sz="1400" b="1" dirty="0"/>
          </a:p>
          <a:p>
            <a:pPr algn="ctr"/>
            <a:endParaRPr lang="en-GB" sz="1400" b="1" dirty="0"/>
          </a:p>
        </p:txBody>
      </p:sp>
      <p:sp>
        <p:nvSpPr>
          <p:cNvPr id="7" name="Rettangolo 6">
            <a:extLst>
              <a:ext uri="{FF2B5EF4-FFF2-40B4-BE49-F238E27FC236}">
                <a16:creationId xmlns:a16="http://schemas.microsoft.com/office/drawing/2014/main" id="{60EDA77C-D9E2-44C4-811B-05AEAE389392}"/>
              </a:ext>
            </a:extLst>
          </p:cNvPr>
          <p:cNvSpPr/>
          <p:nvPr/>
        </p:nvSpPr>
        <p:spPr>
          <a:xfrm>
            <a:off x="5458436" y="1570789"/>
            <a:ext cx="1814819" cy="48451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400" b="1" dirty="0">
                <a:solidFill>
                  <a:srgbClr val="D81F84">
                    <a:lumMod val="75000"/>
                  </a:srgbClr>
                </a:solidFill>
                <a:latin typeface="Calibri" panose="020F0502020204030204"/>
              </a:rPr>
              <a:t>Indice</a:t>
            </a:r>
            <a:endParaRPr kumimoji="0" lang="it-IT" sz="2400" b="1" i="0" u="none" strike="noStrike" kern="1200" cap="none" spc="0" normalizeH="0" baseline="0" noProof="0" dirty="0">
              <a:ln>
                <a:noFill/>
              </a:ln>
              <a:solidFill>
                <a:srgbClr val="D81F84">
                  <a:lumMod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83130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A8E00EFF-BD8C-4B37-9E6D-FE0F72F11842}"/>
              </a:ext>
            </a:extLst>
          </p:cNvPr>
          <p:cNvPicPr>
            <a:picLocks noChangeAspect="1"/>
          </p:cNvPicPr>
          <p:nvPr/>
        </p:nvPicPr>
        <p:blipFill>
          <a:blip r:embed="rId3"/>
          <a:stretch>
            <a:fillRect/>
          </a:stretch>
        </p:blipFill>
        <p:spPr>
          <a:xfrm>
            <a:off x="9530333" y="336000"/>
            <a:ext cx="2133335" cy="384000"/>
          </a:xfrm>
          <a:prstGeom prst="rect">
            <a:avLst/>
          </a:prstGeom>
        </p:spPr>
      </p:pic>
      <p:sp>
        <p:nvSpPr>
          <p:cNvPr id="6" name="Titolo 5">
            <a:extLst>
              <a:ext uri="{FF2B5EF4-FFF2-40B4-BE49-F238E27FC236}">
                <a16:creationId xmlns:a16="http://schemas.microsoft.com/office/drawing/2014/main" id="{BC4DB19D-67DD-4FE5-A3DD-2AF864BD92B7}"/>
              </a:ext>
            </a:extLst>
          </p:cNvPr>
          <p:cNvSpPr>
            <a:spLocks noGrp="1"/>
          </p:cNvSpPr>
          <p:nvPr>
            <p:ph type="title"/>
          </p:nvPr>
        </p:nvSpPr>
        <p:spPr>
          <a:xfrm>
            <a:off x="134223" y="151002"/>
            <a:ext cx="5721293" cy="1144998"/>
          </a:xfrm>
        </p:spPr>
        <p:txBody>
          <a:bodyPr/>
          <a:lstStyle/>
          <a:p>
            <a:pPr algn="ctr"/>
            <a:r>
              <a:rPr lang="en-GB" sz="2400" b="1" dirty="0"/>
              <a:t>Whistleblowing: </a:t>
            </a:r>
            <a:r>
              <a:rPr lang="en-GB" sz="2400" b="1" dirty="0" err="1"/>
              <a:t>conto</a:t>
            </a:r>
            <a:r>
              <a:rPr lang="en-GB" sz="2400" b="1" dirty="0"/>
              <a:t> </a:t>
            </a:r>
            <a:r>
              <a:rPr lang="en-GB" sz="2400" b="1" dirty="0" err="1"/>
              <a:t>alla</a:t>
            </a:r>
            <a:r>
              <a:rPr lang="en-GB" sz="2400" b="1" dirty="0"/>
              <a:t> </a:t>
            </a:r>
            <a:r>
              <a:rPr lang="en-GB" sz="2400" b="1" dirty="0" err="1"/>
              <a:t>rovescia</a:t>
            </a:r>
            <a:r>
              <a:rPr lang="en-GB" sz="2400" b="1" dirty="0"/>
              <a:t> per le </a:t>
            </a:r>
            <a:r>
              <a:rPr lang="en-GB" sz="2400" b="1" dirty="0" err="1"/>
              <a:t>nuove</a:t>
            </a:r>
            <a:r>
              <a:rPr lang="en-GB" sz="2400" b="1" dirty="0"/>
              <a:t> </a:t>
            </a:r>
            <a:r>
              <a:rPr lang="en-GB" sz="2400" b="1" dirty="0" err="1"/>
              <a:t>norme</a:t>
            </a:r>
            <a:r>
              <a:rPr lang="en-GB" sz="2400" b="1" dirty="0"/>
              <a:t> e </a:t>
            </a:r>
            <a:r>
              <a:rPr lang="en-GB" sz="2400" b="1" dirty="0" err="1"/>
              <a:t>impatto</a:t>
            </a:r>
            <a:r>
              <a:rPr lang="en-GB" sz="2400" b="1" dirty="0"/>
              <a:t> </a:t>
            </a:r>
            <a:r>
              <a:rPr lang="en-GB" sz="2400" b="1" dirty="0" err="1"/>
              <a:t>sulle</a:t>
            </a:r>
            <a:r>
              <a:rPr lang="en-GB" sz="2400" b="1" dirty="0"/>
              <a:t> </a:t>
            </a:r>
            <a:r>
              <a:rPr lang="en-GB" sz="2400" b="1" dirty="0" err="1"/>
              <a:t>imprese</a:t>
            </a:r>
            <a:endParaRPr lang="en-GB" sz="2400" dirty="0"/>
          </a:p>
        </p:txBody>
      </p:sp>
      <p:sp>
        <p:nvSpPr>
          <p:cNvPr id="8" name="Segnaposto testo 7">
            <a:extLst>
              <a:ext uri="{FF2B5EF4-FFF2-40B4-BE49-F238E27FC236}">
                <a16:creationId xmlns:a16="http://schemas.microsoft.com/office/drawing/2014/main" id="{D4E1E45B-30A5-4DB1-B8E2-C71E37955F2F}"/>
              </a:ext>
            </a:extLst>
          </p:cNvPr>
          <p:cNvSpPr>
            <a:spLocks noGrp="1"/>
          </p:cNvSpPr>
          <p:nvPr>
            <p:ph type="body" sz="quarter" idx="12"/>
          </p:nvPr>
        </p:nvSpPr>
        <p:spPr>
          <a:xfrm>
            <a:off x="360727" y="2097247"/>
            <a:ext cx="11302941" cy="4496499"/>
          </a:xfrm>
        </p:spPr>
        <p:txBody>
          <a:bodyPr vert="horz" lIns="0" tIns="0" rIns="0" bIns="0" rtlCol="0">
            <a:noAutofit/>
          </a:bodyPr>
          <a:lstStyle/>
          <a:p>
            <a:pPr algn="just"/>
            <a:r>
              <a:rPr lang="it-IT" sz="1600" dirty="0"/>
              <a:t>3.1.	fatta eccezione per l’ipotesi in cui l’iniziativa sia stata strumentalmente presa nella consapevolezza della insussistenza del fatto o della assenza di responsabilità del datore …</a:t>
            </a:r>
          </a:p>
          <a:p>
            <a:pPr algn="just"/>
            <a:r>
              <a:rPr lang="it-IT" sz="1600" dirty="0"/>
              <a:t>3.2.</a:t>
            </a:r>
            <a:r>
              <a:rPr lang="it-IT" sz="1600" i="1" dirty="0"/>
              <a:t>	</a:t>
            </a:r>
            <a:r>
              <a:rPr lang="it-IT" sz="1600" dirty="0"/>
              <a:t>e sempre che il lavoratore si sia astenuto da iniziative volte a dare pubblicità a quanto portato a conoscenza delle autorità competenti;</a:t>
            </a:r>
          </a:p>
          <a:p>
            <a:pPr marL="342900" indent="-342900" algn="just">
              <a:buAutoNum type="arabicPeriod" startAt="4"/>
            </a:pPr>
            <a:r>
              <a:rPr lang="it-IT" sz="1600" i="1" dirty="0"/>
              <a:t>perché possa sorgere la responsabilità disciplinare non basta, quindi, che la denuncia si riveli infondata e il procedimento penale venga definito con la archiviazione della </a:t>
            </a:r>
            <a:r>
              <a:rPr lang="it-IT" sz="1600" i="1" dirty="0" err="1"/>
              <a:t>notitia</a:t>
            </a:r>
            <a:r>
              <a:rPr lang="it-IT" sz="1600" i="1" dirty="0"/>
              <a:t> </a:t>
            </a:r>
            <a:r>
              <a:rPr lang="it-IT" sz="1600" i="1" dirty="0" err="1"/>
              <a:t>criminis</a:t>
            </a:r>
            <a:r>
              <a:rPr lang="it-IT" sz="1600" i="1" dirty="0"/>
              <a:t> o la sentenza di assoluzione, trattandosi di circostanze non sufficienti a dimostrare il carattere calunnioso della denuncia stessa</a:t>
            </a:r>
            <a:r>
              <a:rPr lang="it-IT" sz="1600" dirty="0"/>
              <a:t>” (Cass., 26.867/2017; 17.735/2017; eccetera).</a:t>
            </a:r>
          </a:p>
          <a:p>
            <a:pPr marL="342900" indent="-342900" algn="just">
              <a:buAutoNum type="arabicPeriod" startAt="4"/>
            </a:pPr>
            <a:endParaRPr lang="it-IT" sz="1600" dirty="0"/>
          </a:p>
          <a:p>
            <a:pPr algn="just"/>
            <a:r>
              <a:rPr lang="it-IT" sz="1600" dirty="0"/>
              <a:t>Parte della giurisprudenza più recente afferma addirittura che, in caso di esercizio del “</a:t>
            </a:r>
            <a:r>
              <a:rPr lang="it-IT" sz="1600" i="1" u="sng" dirty="0"/>
              <a:t>diritto di denuncia di fatti i potenziale rilievo penale accaduti nell’azienda</a:t>
            </a:r>
            <a:r>
              <a:rPr lang="it-IT" sz="1600" u="sng" dirty="0"/>
              <a:t>”, “</a:t>
            </a:r>
            <a:r>
              <a:rPr lang="it-IT" sz="1600" i="1" u="sng" dirty="0"/>
              <a:t>a differenza delle ipotesi in cui è in discussione l’esercizio del diritto di critica, non rilevano i limiti della continenza sostanziale e formale,</a:t>
            </a:r>
            <a:r>
              <a:rPr lang="it-IT" sz="1600" i="1" dirty="0"/>
              <a:t> superati i quali la condotta assume carattere diffamatorio e, quindi, può avere rilevanza disciplinare, giacché … ogni denuncia si sostanzia nell’attribuzione a taluno di un reato, per cui non sarebbe logicamente e giuridicamente possibile esercitare la relativa facoltà senza incolpare il denunciato di una condotta obiettivamente disonorevole e offensiva della reputazione dell’incolpato</a:t>
            </a:r>
            <a:r>
              <a:rPr lang="it-IT" sz="1600" dirty="0"/>
              <a:t>” (Cass., 22.375/2017; 4125/2017; 25.799/2019).</a:t>
            </a:r>
          </a:p>
          <a:p>
            <a:pPr algn="just"/>
            <a:endParaRPr lang="it-IT" sz="1600" dirty="0"/>
          </a:p>
          <a:p>
            <a:pPr algn="just"/>
            <a:endParaRPr lang="it-IT" sz="1600" dirty="0"/>
          </a:p>
          <a:p>
            <a:pPr algn="just"/>
            <a:endParaRPr lang="it-IT" sz="1600" dirty="0"/>
          </a:p>
          <a:p>
            <a:pPr algn="just"/>
            <a:endParaRPr lang="it-IT" sz="1800" dirty="0"/>
          </a:p>
          <a:p>
            <a:pPr algn="just"/>
            <a:endParaRPr lang="it-IT" sz="1800" dirty="0"/>
          </a:p>
          <a:p>
            <a:pPr algn="ctr"/>
            <a:endParaRPr lang="it-IT" sz="1600" b="1" dirty="0"/>
          </a:p>
          <a:p>
            <a:pPr algn="ctr"/>
            <a:endParaRPr lang="en-GB" sz="1600" b="1" dirty="0"/>
          </a:p>
        </p:txBody>
      </p:sp>
    </p:spTree>
    <p:extLst>
      <p:ext uri="{BB962C8B-B14F-4D97-AF65-F5344CB8AC3E}">
        <p14:creationId xmlns:p14="http://schemas.microsoft.com/office/powerpoint/2010/main" val="3646456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A8E00EFF-BD8C-4B37-9E6D-FE0F72F11842}"/>
              </a:ext>
            </a:extLst>
          </p:cNvPr>
          <p:cNvPicPr>
            <a:picLocks noChangeAspect="1"/>
          </p:cNvPicPr>
          <p:nvPr/>
        </p:nvPicPr>
        <p:blipFill>
          <a:blip r:embed="rId3"/>
          <a:stretch>
            <a:fillRect/>
          </a:stretch>
        </p:blipFill>
        <p:spPr>
          <a:xfrm>
            <a:off x="9530333" y="336000"/>
            <a:ext cx="2133335" cy="384000"/>
          </a:xfrm>
          <a:prstGeom prst="rect">
            <a:avLst/>
          </a:prstGeom>
        </p:spPr>
      </p:pic>
      <p:sp>
        <p:nvSpPr>
          <p:cNvPr id="6" name="Titolo 5">
            <a:extLst>
              <a:ext uri="{FF2B5EF4-FFF2-40B4-BE49-F238E27FC236}">
                <a16:creationId xmlns:a16="http://schemas.microsoft.com/office/drawing/2014/main" id="{BC4DB19D-67DD-4FE5-A3DD-2AF864BD92B7}"/>
              </a:ext>
            </a:extLst>
          </p:cNvPr>
          <p:cNvSpPr>
            <a:spLocks noGrp="1"/>
          </p:cNvSpPr>
          <p:nvPr>
            <p:ph type="title"/>
          </p:nvPr>
        </p:nvSpPr>
        <p:spPr>
          <a:xfrm>
            <a:off x="134223" y="151002"/>
            <a:ext cx="5721293" cy="1144998"/>
          </a:xfrm>
        </p:spPr>
        <p:txBody>
          <a:bodyPr/>
          <a:lstStyle/>
          <a:p>
            <a:pPr algn="ctr"/>
            <a:r>
              <a:rPr lang="en-GB" sz="2400" b="1" dirty="0"/>
              <a:t>Whistleblowing: </a:t>
            </a:r>
            <a:r>
              <a:rPr lang="en-GB" sz="2400" b="1" dirty="0" err="1"/>
              <a:t>conto</a:t>
            </a:r>
            <a:r>
              <a:rPr lang="en-GB" sz="2400" b="1" dirty="0"/>
              <a:t> </a:t>
            </a:r>
            <a:r>
              <a:rPr lang="en-GB" sz="2400" b="1" dirty="0" err="1"/>
              <a:t>alla</a:t>
            </a:r>
            <a:r>
              <a:rPr lang="en-GB" sz="2400" b="1" dirty="0"/>
              <a:t> </a:t>
            </a:r>
            <a:r>
              <a:rPr lang="en-GB" sz="2400" b="1" dirty="0" err="1"/>
              <a:t>rovescia</a:t>
            </a:r>
            <a:r>
              <a:rPr lang="en-GB" sz="2400" b="1" dirty="0"/>
              <a:t> per le </a:t>
            </a:r>
            <a:r>
              <a:rPr lang="en-GB" sz="2400" b="1" dirty="0" err="1"/>
              <a:t>nuove</a:t>
            </a:r>
            <a:r>
              <a:rPr lang="en-GB" sz="2400" b="1" dirty="0"/>
              <a:t> </a:t>
            </a:r>
            <a:r>
              <a:rPr lang="en-GB" sz="2400" b="1" dirty="0" err="1"/>
              <a:t>norme</a:t>
            </a:r>
            <a:r>
              <a:rPr lang="en-GB" sz="2400" b="1" dirty="0"/>
              <a:t> e </a:t>
            </a:r>
            <a:r>
              <a:rPr lang="en-GB" sz="2400" b="1" dirty="0" err="1"/>
              <a:t>impatto</a:t>
            </a:r>
            <a:r>
              <a:rPr lang="en-GB" sz="2400" b="1" dirty="0"/>
              <a:t> </a:t>
            </a:r>
            <a:r>
              <a:rPr lang="en-GB" sz="2400" b="1" dirty="0" err="1"/>
              <a:t>sulle</a:t>
            </a:r>
            <a:r>
              <a:rPr lang="en-GB" sz="2400" b="1" dirty="0"/>
              <a:t> </a:t>
            </a:r>
            <a:r>
              <a:rPr lang="en-GB" sz="2400" b="1" dirty="0" err="1"/>
              <a:t>imprese</a:t>
            </a:r>
            <a:endParaRPr lang="en-GB" sz="2400" dirty="0"/>
          </a:p>
        </p:txBody>
      </p:sp>
      <p:sp>
        <p:nvSpPr>
          <p:cNvPr id="8" name="Segnaposto testo 7">
            <a:extLst>
              <a:ext uri="{FF2B5EF4-FFF2-40B4-BE49-F238E27FC236}">
                <a16:creationId xmlns:a16="http://schemas.microsoft.com/office/drawing/2014/main" id="{D4E1E45B-30A5-4DB1-B8E2-C71E37955F2F}"/>
              </a:ext>
            </a:extLst>
          </p:cNvPr>
          <p:cNvSpPr>
            <a:spLocks noGrp="1"/>
          </p:cNvSpPr>
          <p:nvPr>
            <p:ph type="body" sz="quarter" idx="12"/>
          </p:nvPr>
        </p:nvSpPr>
        <p:spPr>
          <a:xfrm>
            <a:off x="360727" y="2097247"/>
            <a:ext cx="11302941" cy="4496499"/>
          </a:xfrm>
        </p:spPr>
        <p:txBody>
          <a:bodyPr vert="horz" lIns="0" tIns="0" rIns="0" bIns="0" rtlCol="0">
            <a:noAutofit/>
          </a:bodyPr>
          <a:lstStyle/>
          <a:p>
            <a:pPr algn="just"/>
            <a:endParaRPr lang="it-IT" sz="1600" dirty="0"/>
          </a:p>
          <a:p>
            <a:pPr algn="just"/>
            <a:endParaRPr lang="it-IT" sz="1600" dirty="0"/>
          </a:p>
          <a:p>
            <a:pPr algn="just"/>
            <a:endParaRPr lang="it-IT" sz="1600" dirty="0"/>
          </a:p>
          <a:p>
            <a:pPr algn="just"/>
            <a:endParaRPr lang="it-IT" sz="1600" dirty="0"/>
          </a:p>
          <a:p>
            <a:pPr algn="just"/>
            <a:r>
              <a:rPr lang="it-IT" sz="1600" dirty="0"/>
              <a:t>Altrimenti, “il diritto di critica può ritenersi illegittimo ove esercitato nel rispetto dei canoni di pertinenza e continenza, formale e sostanziale”, “ossia i requisiti della corrispondenza verità dei fatti narrati (c.d. continenza sostanziale) e delle modalità espressive che possono dirsi rispettose di canoni, generalmente condivisi, di correttezza, misura e rispetto della dignità altrui (c.d. continenza formale)” (Cass., 1379/2019; 18.410/2019; 31.395/2019)</a:t>
            </a:r>
          </a:p>
          <a:p>
            <a:pPr algn="just"/>
            <a:endParaRPr lang="it-IT" sz="1800" dirty="0"/>
          </a:p>
          <a:p>
            <a:pPr algn="just"/>
            <a:endParaRPr lang="it-IT" sz="1800" dirty="0"/>
          </a:p>
          <a:p>
            <a:pPr algn="ctr"/>
            <a:endParaRPr lang="it-IT" sz="1600" b="1" dirty="0"/>
          </a:p>
          <a:p>
            <a:pPr algn="ctr"/>
            <a:endParaRPr lang="en-GB" sz="1600" b="1" dirty="0"/>
          </a:p>
        </p:txBody>
      </p:sp>
    </p:spTree>
    <p:extLst>
      <p:ext uri="{BB962C8B-B14F-4D97-AF65-F5344CB8AC3E}">
        <p14:creationId xmlns:p14="http://schemas.microsoft.com/office/powerpoint/2010/main" val="3465045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A8E00EFF-BD8C-4B37-9E6D-FE0F72F11842}"/>
              </a:ext>
            </a:extLst>
          </p:cNvPr>
          <p:cNvPicPr>
            <a:picLocks noChangeAspect="1"/>
          </p:cNvPicPr>
          <p:nvPr/>
        </p:nvPicPr>
        <p:blipFill>
          <a:blip r:embed="rId3"/>
          <a:stretch>
            <a:fillRect/>
          </a:stretch>
        </p:blipFill>
        <p:spPr>
          <a:xfrm>
            <a:off x="9530333" y="336000"/>
            <a:ext cx="2133335" cy="384000"/>
          </a:xfrm>
          <a:prstGeom prst="rect">
            <a:avLst/>
          </a:prstGeom>
        </p:spPr>
      </p:pic>
      <p:sp>
        <p:nvSpPr>
          <p:cNvPr id="6" name="Titolo 5">
            <a:extLst>
              <a:ext uri="{FF2B5EF4-FFF2-40B4-BE49-F238E27FC236}">
                <a16:creationId xmlns:a16="http://schemas.microsoft.com/office/drawing/2014/main" id="{BC4DB19D-67DD-4FE5-A3DD-2AF864BD92B7}"/>
              </a:ext>
            </a:extLst>
          </p:cNvPr>
          <p:cNvSpPr>
            <a:spLocks noGrp="1"/>
          </p:cNvSpPr>
          <p:nvPr>
            <p:ph type="title"/>
          </p:nvPr>
        </p:nvSpPr>
        <p:spPr>
          <a:xfrm>
            <a:off x="134223" y="151002"/>
            <a:ext cx="5721293" cy="1144998"/>
          </a:xfrm>
        </p:spPr>
        <p:txBody>
          <a:bodyPr/>
          <a:lstStyle/>
          <a:p>
            <a:pPr algn="ctr"/>
            <a:r>
              <a:rPr lang="en-GB" sz="2400" b="1" dirty="0"/>
              <a:t>Whistleblowing: </a:t>
            </a:r>
            <a:r>
              <a:rPr lang="en-GB" sz="2400" b="1" dirty="0" err="1"/>
              <a:t>conto</a:t>
            </a:r>
            <a:r>
              <a:rPr lang="en-GB" sz="2400" b="1" dirty="0"/>
              <a:t> </a:t>
            </a:r>
            <a:r>
              <a:rPr lang="en-GB" sz="2400" b="1" dirty="0" err="1"/>
              <a:t>alla</a:t>
            </a:r>
            <a:r>
              <a:rPr lang="en-GB" sz="2400" b="1" dirty="0"/>
              <a:t> </a:t>
            </a:r>
            <a:r>
              <a:rPr lang="en-GB" sz="2400" b="1" dirty="0" err="1"/>
              <a:t>rovescia</a:t>
            </a:r>
            <a:r>
              <a:rPr lang="en-GB" sz="2400" b="1" dirty="0"/>
              <a:t> per le </a:t>
            </a:r>
            <a:r>
              <a:rPr lang="en-GB" sz="2400" b="1" dirty="0" err="1"/>
              <a:t>nuove</a:t>
            </a:r>
            <a:r>
              <a:rPr lang="en-GB" sz="2400" b="1" dirty="0"/>
              <a:t> </a:t>
            </a:r>
            <a:r>
              <a:rPr lang="en-GB" sz="2400" b="1" dirty="0" err="1"/>
              <a:t>norme</a:t>
            </a:r>
            <a:r>
              <a:rPr lang="en-GB" sz="2400" b="1" dirty="0"/>
              <a:t> e </a:t>
            </a:r>
            <a:r>
              <a:rPr lang="en-GB" sz="2400" b="1" dirty="0" err="1"/>
              <a:t>impatto</a:t>
            </a:r>
            <a:r>
              <a:rPr lang="en-GB" sz="2400" b="1" dirty="0"/>
              <a:t> </a:t>
            </a:r>
            <a:r>
              <a:rPr lang="en-GB" sz="2400" b="1" dirty="0" err="1"/>
              <a:t>sulle</a:t>
            </a:r>
            <a:r>
              <a:rPr lang="en-GB" sz="2400" b="1" dirty="0"/>
              <a:t> </a:t>
            </a:r>
            <a:r>
              <a:rPr lang="en-GB" sz="2400" b="1" dirty="0" err="1"/>
              <a:t>imprese</a:t>
            </a:r>
            <a:endParaRPr lang="en-GB" sz="2400" dirty="0"/>
          </a:p>
        </p:txBody>
      </p:sp>
      <p:sp>
        <p:nvSpPr>
          <p:cNvPr id="8" name="Segnaposto testo 7">
            <a:extLst>
              <a:ext uri="{FF2B5EF4-FFF2-40B4-BE49-F238E27FC236}">
                <a16:creationId xmlns:a16="http://schemas.microsoft.com/office/drawing/2014/main" id="{D4E1E45B-30A5-4DB1-B8E2-C71E37955F2F}"/>
              </a:ext>
            </a:extLst>
          </p:cNvPr>
          <p:cNvSpPr>
            <a:spLocks noGrp="1"/>
          </p:cNvSpPr>
          <p:nvPr>
            <p:ph type="body" sz="quarter" idx="12"/>
          </p:nvPr>
        </p:nvSpPr>
        <p:spPr>
          <a:xfrm>
            <a:off x="134223" y="2441196"/>
            <a:ext cx="5961777" cy="3649210"/>
          </a:xfrm>
        </p:spPr>
        <p:txBody>
          <a:bodyPr vert="horz" lIns="0" tIns="0" rIns="0" bIns="0" rtlCol="0">
            <a:noAutofit/>
          </a:bodyPr>
          <a:lstStyle/>
          <a:p>
            <a:pPr algn="ctr"/>
            <a:r>
              <a:rPr lang="it-IT" sz="1600" b="1" dirty="0"/>
              <a:t>Direttiva 2019/1937 (Art. 21, comma 5; Cons. 93)</a:t>
            </a:r>
          </a:p>
          <a:p>
            <a:pPr algn="just"/>
            <a:r>
              <a:rPr lang="it-IT" sz="1600" dirty="0"/>
              <a:t>“</a:t>
            </a:r>
            <a:r>
              <a:rPr lang="it-IT" sz="1600" i="1" dirty="0"/>
              <a:t>Nei procedimenti dinanzi a un giudice o a un’altra autorità relativi a un danno subito della persona segnalante, e a condizione che tale persona dimostri di aver effettuato una segnalazione oppure … una divulgazione pubblica e di aver subito un danno, </a:t>
            </a:r>
            <a:r>
              <a:rPr lang="it-IT" sz="1600" i="1" u="sng" dirty="0"/>
              <a:t>si presume che il danno sia stato compiuto per ritorsione a seguito di tale segnalazione o divulgazione. In questi casi, spetta alla persona che ha adottato la misura lesiva dimostrare che tale misura è imputabile a motivi debitamente giustificati</a:t>
            </a:r>
            <a:r>
              <a:rPr lang="it-IT" sz="1600" i="1" dirty="0"/>
              <a:t>.” (ovvero “che l’azione intrapresa non era in alcun modo connessa alla segnalazione o alla divulgazione pubblica.”)</a:t>
            </a:r>
          </a:p>
          <a:p>
            <a:pPr algn="just"/>
            <a:endParaRPr lang="it-IT" sz="1600" dirty="0"/>
          </a:p>
          <a:p>
            <a:pPr algn="ctr"/>
            <a:endParaRPr lang="en-GB" sz="1600" b="1" dirty="0"/>
          </a:p>
        </p:txBody>
      </p:sp>
      <p:sp>
        <p:nvSpPr>
          <p:cNvPr id="3" name="Rettangolo 2">
            <a:extLst>
              <a:ext uri="{FF2B5EF4-FFF2-40B4-BE49-F238E27FC236}">
                <a16:creationId xmlns:a16="http://schemas.microsoft.com/office/drawing/2014/main" id="{848EF946-C64D-4DB1-9162-E2B32364226C}"/>
              </a:ext>
            </a:extLst>
          </p:cNvPr>
          <p:cNvSpPr/>
          <p:nvPr/>
        </p:nvSpPr>
        <p:spPr>
          <a:xfrm>
            <a:off x="3695351" y="1595956"/>
            <a:ext cx="5310230" cy="71101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D81F84">
                    <a:lumMod val="75000"/>
                  </a:srgbClr>
                </a:solidFill>
                <a:effectLst/>
                <a:uLnTx/>
                <a:uFillTx/>
                <a:latin typeface="Calibri" panose="020F0502020204030204"/>
                <a:ea typeface="+mn-ea"/>
                <a:cs typeface="+mn-cs"/>
              </a:rPr>
              <a:t>X. MISURE DI PROTEZIONE PROCESSUALI</a:t>
            </a:r>
          </a:p>
        </p:txBody>
      </p:sp>
      <p:sp>
        <p:nvSpPr>
          <p:cNvPr id="7" name="Segnaposto testo 7">
            <a:extLst>
              <a:ext uri="{FF2B5EF4-FFF2-40B4-BE49-F238E27FC236}">
                <a16:creationId xmlns:a16="http://schemas.microsoft.com/office/drawing/2014/main" id="{38275A66-A725-4448-83BF-723080D58870}"/>
              </a:ext>
            </a:extLst>
          </p:cNvPr>
          <p:cNvSpPr txBox="1">
            <a:spLocks/>
          </p:cNvSpPr>
          <p:nvPr/>
        </p:nvSpPr>
        <p:spPr>
          <a:xfrm>
            <a:off x="6350466" y="2441196"/>
            <a:ext cx="5469622" cy="3649210"/>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800"/>
              </a:spcAft>
              <a:buFontTx/>
              <a:buNone/>
              <a:defRPr sz="2000" kern="1200">
                <a:solidFill>
                  <a:srgbClr val="FFFFFF"/>
                </a:solidFill>
                <a:latin typeface="Calibri" panose="020F0502020204030204" pitchFamily="34" charset="0"/>
                <a:ea typeface="+mn-ea"/>
                <a:cs typeface="Calibri" panose="020F0502020204030204" pitchFamily="34" charset="0"/>
              </a:defRPr>
            </a:lvl1pPr>
            <a:lvl2pPr marL="479988" indent="-479988" algn="l" defTabSz="914377" rtl="0" eaLnBrk="1" latinLnBrk="0" hangingPunct="1">
              <a:lnSpc>
                <a:spcPct val="100000"/>
              </a:lnSpc>
              <a:spcBef>
                <a:spcPts val="0"/>
              </a:spcBef>
              <a:spcAft>
                <a:spcPts val="800"/>
              </a:spcAft>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2pPr>
            <a:lvl3pPr marL="959976" indent="-479988" algn="l" defTabSz="914377" rtl="0" eaLnBrk="1" latinLnBrk="0" hangingPunct="1">
              <a:lnSpc>
                <a:spcPct val="100000"/>
              </a:lnSpc>
              <a:spcBef>
                <a:spcPts val="0"/>
              </a:spcBef>
              <a:spcAft>
                <a:spcPts val="800"/>
              </a:spcAft>
              <a:buFont typeface="Calibri" panose="020F0502020204030204" pitchFamily="34" charset="0"/>
              <a:buChar char="–"/>
              <a:defRPr sz="2000" kern="1200">
                <a:solidFill>
                  <a:srgbClr val="FFFFFF"/>
                </a:solidFill>
                <a:latin typeface="Calibri" panose="020F0502020204030204" pitchFamily="34" charset="0"/>
                <a:ea typeface="+mn-ea"/>
                <a:cs typeface="Calibri" panose="020F0502020204030204" pitchFamily="34" charset="0"/>
              </a:defRPr>
            </a:lvl3pPr>
            <a:lvl4pPr marL="1439964" indent="-479988" algn="l" defTabSz="914377" rtl="0" eaLnBrk="1" latinLnBrk="0" hangingPunct="1">
              <a:lnSpc>
                <a:spcPct val="100000"/>
              </a:lnSpc>
              <a:spcBef>
                <a:spcPts val="0"/>
              </a:spcBef>
              <a:spcAft>
                <a:spcPts val="800"/>
              </a:spcAft>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4pPr>
            <a:lvl5pPr marL="1919952" indent="-479988" algn="l" defTabSz="914377" rtl="0" eaLnBrk="1" latinLnBrk="0" hangingPunct="1">
              <a:lnSpc>
                <a:spcPct val="90000"/>
              </a:lnSpc>
              <a:spcBef>
                <a:spcPts val="500"/>
              </a:spcBef>
              <a:buFont typeface="Calibri" panose="020F0502020204030204" pitchFamily="34" charset="0"/>
              <a:buChar char="–"/>
              <a:defRPr sz="2000" kern="1200">
                <a:solidFill>
                  <a:srgbClr val="FFFFFF"/>
                </a:solidFill>
                <a:latin typeface="Calibri" panose="020F0502020204030204" pitchFamily="34" charset="0"/>
                <a:ea typeface="+mn-ea"/>
                <a:cs typeface="Calibri" panose="020F050202020403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6pPr>
            <a:lvl7pPr marL="2971726" indent="-228594" algn="l" defTabSz="914377" rtl="0" eaLnBrk="1" latinLnBrk="0" hangingPunct="1">
              <a:lnSpc>
                <a:spcPct val="90000"/>
              </a:lnSpc>
              <a:spcBef>
                <a:spcPts val="500"/>
              </a:spcBef>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7pPr>
            <a:lvl8pPr marL="3428914" indent="-228594" algn="l" defTabSz="914377" rtl="0" eaLnBrk="1" latinLnBrk="0" hangingPunct="1">
              <a:lnSpc>
                <a:spcPct val="90000"/>
              </a:lnSpc>
              <a:spcBef>
                <a:spcPts val="500"/>
              </a:spcBef>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8pPr>
            <a:lvl9pPr marL="3886103" indent="-228594" algn="l" defTabSz="914377" rtl="0" eaLnBrk="1" latinLnBrk="0" hangingPunct="1">
              <a:lnSpc>
                <a:spcPct val="90000"/>
              </a:lnSpc>
              <a:spcBef>
                <a:spcPts val="500"/>
              </a:spcBef>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9pPr>
          </a:lstStyle>
          <a:p>
            <a:pPr marL="0" marR="0" lvl="0" indent="0" algn="just" defTabSz="914377" rtl="0" eaLnBrk="1" fontAlgn="auto" latinLnBrk="0" hangingPunct="1">
              <a:lnSpc>
                <a:spcPct val="100000"/>
              </a:lnSpc>
              <a:spcBef>
                <a:spcPts val="0"/>
              </a:spcBef>
              <a:spcAft>
                <a:spcPts val="800"/>
              </a:spcAft>
              <a:buClrTx/>
              <a:buSzTx/>
              <a:buFontTx/>
              <a:buNone/>
              <a:tabLst/>
              <a:defRPr/>
            </a:pPr>
            <a:r>
              <a:rPr kumimoji="0" lang="it-IT"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Legge 179/2017 (art. 2, comma 2-quater, ultimo periodo)</a:t>
            </a:r>
          </a:p>
          <a:p>
            <a:pPr marL="0" marR="0" lvl="0" indent="0" algn="just" defTabSz="914377" rtl="0" eaLnBrk="1" fontAlgn="auto" latinLnBrk="0" hangingPunct="1">
              <a:lnSpc>
                <a:spcPct val="100000"/>
              </a:lnSpc>
              <a:spcBef>
                <a:spcPts val="0"/>
              </a:spcBef>
              <a:spcAft>
                <a:spcPts val="800"/>
              </a:spcAft>
              <a:buClrTx/>
              <a:buSzTx/>
              <a:buFontTx/>
              <a:buNone/>
              <a:tabLst/>
              <a:defRPr/>
            </a:pPr>
            <a:r>
              <a:rPr kumimoji="0" lang="it-IT" sz="1600" b="0" i="1"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“È onere del datore di lavoro, in caso di controversie legate all’irrogazione di sanzioni disciplinari, o a demansionamenti, licenziamenti, trasferimenti, o sottoposizione del segnalante ad altra misura organizzativa avente effetti negativi, diretti o indiretti, sulle condizioni di lavoro, successivi alla presentazione della segnalazione, dimostrare che tali misure sono fondate su ragioni estranee alla segnalazione stessa.”</a:t>
            </a:r>
          </a:p>
          <a:p>
            <a:pPr marL="0" marR="0" lvl="0" indent="0" algn="ctr" defTabSz="914377" rtl="0" eaLnBrk="1" fontAlgn="auto" latinLnBrk="0" hangingPunct="1">
              <a:lnSpc>
                <a:spcPct val="100000"/>
              </a:lnSpc>
              <a:spcBef>
                <a:spcPts val="0"/>
              </a:spcBef>
              <a:spcAft>
                <a:spcPts val="800"/>
              </a:spcAft>
              <a:buClrTx/>
              <a:buSzTx/>
              <a:buFontTx/>
              <a:buNone/>
              <a:tabLst/>
              <a:defRPr/>
            </a:pPr>
            <a:endParaRPr kumimoji="0" lang="it-IT"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914377" rtl="0" eaLnBrk="1" fontAlgn="auto" latinLnBrk="0" hangingPunct="1">
              <a:lnSpc>
                <a:spcPct val="100000"/>
              </a:lnSpc>
              <a:spcBef>
                <a:spcPts val="0"/>
              </a:spcBef>
              <a:spcAft>
                <a:spcPts val="800"/>
              </a:spcAft>
              <a:buClrTx/>
              <a:buSzTx/>
              <a:buFontTx/>
              <a:buNone/>
              <a:tabLst/>
              <a:defRPr/>
            </a:pPr>
            <a:endParaRPr kumimoji="0" lang="it-IT"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l" defTabSz="914377" rtl="0" eaLnBrk="1" fontAlgn="auto" latinLnBrk="0" hangingPunct="1">
              <a:lnSpc>
                <a:spcPct val="100000"/>
              </a:lnSpc>
              <a:spcBef>
                <a:spcPts val="0"/>
              </a:spcBef>
              <a:spcAft>
                <a:spcPts val="800"/>
              </a:spcAft>
              <a:buClrTx/>
              <a:buSzTx/>
              <a:buFontTx/>
              <a:buNone/>
              <a:tabLst/>
              <a:defRPr/>
            </a:pPr>
            <a:endParaRPr kumimoji="0" lang="it-IT"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l" defTabSz="914377" rtl="0" eaLnBrk="1" fontAlgn="auto" latinLnBrk="0" hangingPunct="1">
              <a:lnSpc>
                <a:spcPct val="100000"/>
              </a:lnSpc>
              <a:spcBef>
                <a:spcPts val="0"/>
              </a:spcBef>
              <a:spcAft>
                <a:spcPts val="800"/>
              </a:spcAft>
              <a:buClrTx/>
              <a:buSzTx/>
              <a:buFontTx/>
              <a:buNone/>
              <a:tabLst/>
              <a:defRPr/>
            </a:pPr>
            <a:endParaRPr kumimoji="0" lang="it-IT"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l" defTabSz="914377" rtl="0" eaLnBrk="1" fontAlgn="auto" latinLnBrk="0" hangingPunct="1">
              <a:lnSpc>
                <a:spcPct val="100000"/>
              </a:lnSpc>
              <a:spcBef>
                <a:spcPts val="0"/>
              </a:spcBef>
              <a:spcAft>
                <a:spcPts val="80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906816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A8E00EFF-BD8C-4B37-9E6D-FE0F72F11842}"/>
              </a:ext>
            </a:extLst>
          </p:cNvPr>
          <p:cNvPicPr>
            <a:picLocks noChangeAspect="1"/>
          </p:cNvPicPr>
          <p:nvPr/>
        </p:nvPicPr>
        <p:blipFill>
          <a:blip r:embed="rId3"/>
          <a:stretch>
            <a:fillRect/>
          </a:stretch>
        </p:blipFill>
        <p:spPr>
          <a:xfrm>
            <a:off x="9530333" y="336000"/>
            <a:ext cx="2133335" cy="384000"/>
          </a:xfrm>
          <a:prstGeom prst="rect">
            <a:avLst/>
          </a:prstGeom>
        </p:spPr>
      </p:pic>
      <p:sp>
        <p:nvSpPr>
          <p:cNvPr id="6" name="Titolo 5">
            <a:extLst>
              <a:ext uri="{FF2B5EF4-FFF2-40B4-BE49-F238E27FC236}">
                <a16:creationId xmlns:a16="http://schemas.microsoft.com/office/drawing/2014/main" id="{BC4DB19D-67DD-4FE5-A3DD-2AF864BD92B7}"/>
              </a:ext>
            </a:extLst>
          </p:cNvPr>
          <p:cNvSpPr>
            <a:spLocks noGrp="1"/>
          </p:cNvSpPr>
          <p:nvPr>
            <p:ph type="title"/>
          </p:nvPr>
        </p:nvSpPr>
        <p:spPr>
          <a:xfrm>
            <a:off x="134223" y="151002"/>
            <a:ext cx="5721293" cy="1144998"/>
          </a:xfrm>
        </p:spPr>
        <p:txBody>
          <a:bodyPr/>
          <a:lstStyle/>
          <a:p>
            <a:pPr algn="ctr"/>
            <a:r>
              <a:rPr lang="en-GB" sz="2400" b="1" dirty="0"/>
              <a:t>Whistleblowing: </a:t>
            </a:r>
            <a:r>
              <a:rPr lang="en-GB" sz="2400" b="1" dirty="0" err="1"/>
              <a:t>conto</a:t>
            </a:r>
            <a:r>
              <a:rPr lang="en-GB" sz="2400" b="1" dirty="0"/>
              <a:t> </a:t>
            </a:r>
            <a:r>
              <a:rPr lang="en-GB" sz="2400" b="1" dirty="0" err="1"/>
              <a:t>alla</a:t>
            </a:r>
            <a:r>
              <a:rPr lang="en-GB" sz="2400" b="1" dirty="0"/>
              <a:t> </a:t>
            </a:r>
            <a:r>
              <a:rPr lang="en-GB" sz="2400" b="1" dirty="0" err="1"/>
              <a:t>rovescia</a:t>
            </a:r>
            <a:r>
              <a:rPr lang="en-GB" sz="2400" b="1" dirty="0"/>
              <a:t> per le </a:t>
            </a:r>
            <a:r>
              <a:rPr lang="en-GB" sz="2400" b="1" dirty="0" err="1"/>
              <a:t>nuove</a:t>
            </a:r>
            <a:r>
              <a:rPr lang="en-GB" sz="2400" b="1" dirty="0"/>
              <a:t> </a:t>
            </a:r>
            <a:r>
              <a:rPr lang="en-GB" sz="2400" b="1" dirty="0" err="1"/>
              <a:t>norme</a:t>
            </a:r>
            <a:r>
              <a:rPr lang="en-GB" sz="2400" b="1" dirty="0"/>
              <a:t> e </a:t>
            </a:r>
            <a:r>
              <a:rPr lang="en-GB" sz="2400" b="1" dirty="0" err="1"/>
              <a:t>impatto</a:t>
            </a:r>
            <a:r>
              <a:rPr lang="en-GB" sz="2400" b="1" dirty="0"/>
              <a:t> </a:t>
            </a:r>
            <a:r>
              <a:rPr lang="en-GB" sz="2400" b="1" dirty="0" err="1"/>
              <a:t>sulle</a:t>
            </a:r>
            <a:r>
              <a:rPr lang="en-GB" sz="2400" b="1" dirty="0"/>
              <a:t> </a:t>
            </a:r>
            <a:r>
              <a:rPr lang="en-GB" sz="2400" b="1" dirty="0" err="1"/>
              <a:t>imprese</a:t>
            </a:r>
            <a:endParaRPr lang="en-GB" sz="2400" dirty="0"/>
          </a:p>
        </p:txBody>
      </p:sp>
      <p:sp>
        <p:nvSpPr>
          <p:cNvPr id="8" name="Segnaposto testo 7">
            <a:extLst>
              <a:ext uri="{FF2B5EF4-FFF2-40B4-BE49-F238E27FC236}">
                <a16:creationId xmlns:a16="http://schemas.microsoft.com/office/drawing/2014/main" id="{D4E1E45B-30A5-4DB1-B8E2-C71E37955F2F}"/>
              </a:ext>
            </a:extLst>
          </p:cNvPr>
          <p:cNvSpPr>
            <a:spLocks noGrp="1"/>
          </p:cNvSpPr>
          <p:nvPr>
            <p:ph type="body" sz="quarter" idx="12"/>
          </p:nvPr>
        </p:nvSpPr>
        <p:spPr>
          <a:xfrm>
            <a:off x="360727" y="2097247"/>
            <a:ext cx="11302941" cy="4496499"/>
          </a:xfrm>
        </p:spPr>
        <p:txBody>
          <a:bodyPr vert="horz" lIns="0" tIns="0" rIns="0" bIns="0" rtlCol="0">
            <a:noAutofit/>
          </a:bodyPr>
          <a:lstStyle/>
          <a:p>
            <a:pPr algn="just"/>
            <a:r>
              <a:rPr lang="it-IT" sz="1600" dirty="0"/>
              <a:t>Trattasi di norma eccezionale per il nostro ordinamento giuslavoristico nella misura in cui - </a:t>
            </a:r>
            <a:r>
              <a:rPr lang="it-IT" sz="1600" u="sng" dirty="0"/>
              <a:t>almeno letteralmente </a:t>
            </a:r>
            <a:r>
              <a:rPr lang="it-IT" sz="1600" dirty="0"/>
              <a:t>-</a:t>
            </a:r>
          </a:p>
          <a:p>
            <a:pPr algn="just"/>
            <a:r>
              <a:rPr lang="it-IT" sz="1600" dirty="0"/>
              <a:t>- </a:t>
            </a:r>
            <a:r>
              <a:rPr lang="it-IT" sz="1600" u="sng" dirty="0"/>
              <a:t>introduce un’inversione, </a:t>
            </a:r>
            <a:r>
              <a:rPr lang="it-IT" sz="1600" dirty="0"/>
              <a:t>a carico del datore di lavoro, dell’onere della prova del carattere ritorsivo del licenziamento o di altri provvedimenti datoriali, altrimenti a carico del lavoratore ex art. 2697 </a:t>
            </a:r>
            <a:r>
              <a:rPr lang="it-IT" sz="1600" dirty="0" err="1"/>
              <a:t>cod.civ</a:t>
            </a:r>
            <a:r>
              <a:rPr lang="it-IT" sz="1600" dirty="0"/>
              <a:t>.;</a:t>
            </a:r>
          </a:p>
          <a:p>
            <a:pPr algn="just"/>
            <a:r>
              <a:rPr lang="it-IT" sz="1600" dirty="0"/>
              <a:t>- </a:t>
            </a:r>
            <a:r>
              <a:rPr lang="it-IT" sz="1600" u="sng" dirty="0"/>
              <a:t>semplifica l’onere della prova così invertito, </a:t>
            </a:r>
            <a:r>
              <a:rPr lang="it-IT" sz="1600" dirty="0"/>
              <a:t>prevedendo che abbia per oggetto soltanto una consecutio temporale e non anche un più pregnante nesso di causalità.</a:t>
            </a:r>
          </a:p>
          <a:p>
            <a:pPr algn="just"/>
            <a:endParaRPr lang="it-IT" sz="1600" dirty="0"/>
          </a:p>
          <a:p>
            <a:pPr algn="just"/>
            <a:r>
              <a:rPr lang="it-IT" sz="1600" dirty="0"/>
              <a:t>In effetti, </a:t>
            </a:r>
            <a:r>
              <a:rPr lang="it-IT" sz="1600" b="1" dirty="0"/>
              <a:t>nel quadro normativo generale </a:t>
            </a:r>
            <a:r>
              <a:rPr lang="it-IT" sz="1600" dirty="0"/>
              <a:t>"</a:t>
            </a:r>
            <a:r>
              <a:rPr lang="it-IT" sz="1600" i="1" u="sng" dirty="0"/>
              <a:t>per affermare il carattere ritorsivo </a:t>
            </a:r>
            <a:r>
              <a:rPr lang="it-IT" sz="1600" i="1" dirty="0"/>
              <a:t>e quindi la nullità del provvedimento espulsivo, in quanto fondato su un motivo illecito</a:t>
            </a:r>
            <a:r>
              <a:rPr lang="it-IT" sz="1600" i="1" u="sng" dirty="0"/>
              <a:t>, occorre specificamente dimostrare, con onere a carico del lavoratore, che l’intento discriminatorio e di rappresaglia </a:t>
            </a:r>
            <a:r>
              <a:rPr lang="it-IT" sz="1600" i="1" dirty="0"/>
              <a:t>per l’attività svolta abbia avuto </a:t>
            </a:r>
            <a:r>
              <a:rPr lang="it-IT" sz="1600" i="1" u="sng" dirty="0"/>
              <a:t>efficacia determinativa esclusiva della volontà del datore di lavoro, anche rispetto </a:t>
            </a:r>
            <a:r>
              <a:rPr lang="it-IT" sz="1600" i="1" dirty="0"/>
              <a:t>ad altri fatti rilevanti ai fini della configurazione di una giusta causa o di un </a:t>
            </a:r>
            <a:r>
              <a:rPr lang="it-IT" sz="1600" i="1" u="sng" dirty="0"/>
              <a:t>giustificato motivo di recesso</a:t>
            </a:r>
            <a:r>
              <a:rPr lang="it-IT" sz="1600" dirty="0"/>
              <a:t>" (Cass., 14.816/2005; 19.579/2017; 23.583/2019; 30.574/2021).</a:t>
            </a:r>
          </a:p>
          <a:p>
            <a:pPr algn="just"/>
            <a:endParaRPr lang="it-IT" sz="1600" dirty="0"/>
          </a:p>
          <a:p>
            <a:pPr algn="just"/>
            <a:endParaRPr lang="it-IT" sz="1600" dirty="0"/>
          </a:p>
          <a:p>
            <a:pPr algn="just"/>
            <a:endParaRPr lang="it-IT" sz="1600" dirty="0"/>
          </a:p>
          <a:p>
            <a:pPr algn="just"/>
            <a:endParaRPr lang="it-IT" sz="1800" dirty="0"/>
          </a:p>
          <a:p>
            <a:pPr algn="just"/>
            <a:endParaRPr lang="it-IT" sz="1800" dirty="0"/>
          </a:p>
          <a:p>
            <a:pPr algn="ctr"/>
            <a:endParaRPr lang="it-IT" sz="1600" b="1" dirty="0"/>
          </a:p>
          <a:p>
            <a:pPr algn="ctr"/>
            <a:endParaRPr lang="en-GB" sz="1600" b="1" dirty="0"/>
          </a:p>
        </p:txBody>
      </p:sp>
    </p:spTree>
    <p:extLst>
      <p:ext uri="{BB962C8B-B14F-4D97-AF65-F5344CB8AC3E}">
        <p14:creationId xmlns:p14="http://schemas.microsoft.com/office/powerpoint/2010/main" val="3559194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A8E00EFF-BD8C-4B37-9E6D-FE0F72F11842}"/>
              </a:ext>
            </a:extLst>
          </p:cNvPr>
          <p:cNvPicPr>
            <a:picLocks noChangeAspect="1"/>
          </p:cNvPicPr>
          <p:nvPr/>
        </p:nvPicPr>
        <p:blipFill>
          <a:blip r:embed="rId3"/>
          <a:stretch>
            <a:fillRect/>
          </a:stretch>
        </p:blipFill>
        <p:spPr>
          <a:xfrm>
            <a:off x="9530333" y="336000"/>
            <a:ext cx="2133335" cy="384000"/>
          </a:xfrm>
          <a:prstGeom prst="rect">
            <a:avLst/>
          </a:prstGeom>
        </p:spPr>
      </p:pic>
      <p:sp>
        <p:nvSpPr>
          <p:cNvPr id="6" name="Titolo 5">
            <a:extLst>
              <a:ext uri="{FF2B5EF4-FFF2-40B4-BE49-F238E27FC236}">
                <a16:creationId xmlns:a16="http://schemas.microsoft.com/office/drawing/2014/main" id="{BC4DB19D-67DD-4FE5-A3DD-2AF864BD92B7}"/>
              </a:ext>
            </a:extLst>
          </p:cNvPr>
          <p:cNvSpPr>
            <a:spLocks noGrp="1"/>
          </p:cNvSpPr>
          <p:nvPr>
            <p:ph type="title"/>
          </p:nvPr>
        </p:nvSpPr>
        <p:spPr>
          <a:xfrm>
            <a:off x="134223" y="151002"/>
            <a:ext cx="5721293" cy="1144998"/>
          </a:xfrm>
        </p:spPr>
        <p:txBody>
          <a:bodyPr/>
          <a:lstStyle/>
          <a:p>
            <a:pPr algn="ctr"/>
            <a:r>
              <a:rPr lang="en-GB" sz="2400" b="1" dirty="0"/>
              <a:t>Whistleblowing: </a:t>
            </a:r>
            <a:r>
              <a:rPr lang="en-GB" sz="2400" b="1" dirty="0" err="1"/>
              <a:t>conto</a:t>
            </a:r>
            <a:r>
              <a:rPr lang="en-GB" sz="2400" b="1" dirty="0"/>
              <a:t> </a:t>
            </a:r>
            <a:r>
              <a:rPr lang="en-GB" sz="2400" b="1" dirty="0" err="1"/>
              <a:t>alla</a:t>
            </a:r>
            <a:r>
              <a:rPr lang="en-GB" sz="2400" b="1" dirty="0"/>
              <a:t> </a:t>
            </a:r>
            <a:r>
              <a:rPr lang="en-GB" sz="2400" b="1" dirty="0" err="1"/>
              <a:t>rovescia</a:t>
            </a:r>
            <a:r>
              <a:rPr lang="en-GB" sz="2400" b="1" dirty="0"/>
              <a:t> per le </a:t>
            </a:r>
            <a:r>
              <a:rPr lang="en-GB" sz="2400" b="1" dirty="0" err="1"/>
              <a:t>nuove</a:t>
            </a:r>
            <a:r>
              <a:rPr lang="en-GB" sz="2400" b="1" dirty="0"/>
              <a:t> </a:t>
            </a:r>
            <a:r>
              <a:rPr lang="en-GB" sz="2400" b="1" dirty="0" err="1"/>
              <a:t>norme</a:t>
            </a:r>
            <a:r>
              <a:rPr lang="en-GB" sz="2400" b="1" dirty="0"/>
              <a:t> e </a:t>
            </a:r>
            <a:r>
              <a:rPr lang="en-GB" sz="2400" b="1" dirty="0" err="1"/>
              <a:t>impatto</a:t>
            </a:r>
            <a:r>
              <a:rPr lang="en-GB" sz="2400" b="1" dirty="0"/>
              <a:t> </a:t>
            </a:r>
            <a:r>
              <a:rPr lang="en-GB" sz="2400" b="1" dirty="0" err="1"/>
              <a:t>sulle</a:t>
            </a:r>
            <a:r>
              <a:rPr lang="en-GB" sz="2400" b="1" dirty="0"/>
              <a:t> </a:t>
            </a:r>
            <a:r>
              <a:rPr lang="en-GB" sz="2400" b="1" dirty="0" err="1"/>
              <a:t>imprese</a:t>
            </a:r>
            <a:endParaRPr lang="en-GB" sz="2400" dirty="0"/>
          </a:p>
        </p:txBody>
      </p:sp>
      <p:sp>
        <p:nvSpPr>
          <p:cNvPr id="8" name="Segnaposto testo 7">
            <a:extLst>
              <a:ext uri="{FF2B5EF4-FFF2-40B4-BE49-F238E27FC236}">
                <a16:creationId xmlns:a16="http://schemas.microsoft.com/office/drawing/2014/main" id="{D4E1E45B-30A5-4DB1-B8E2-C71E37955F2F}"/>
              </a:ext>
            </a:extLst>
          </p:cNvPr>
          <p:cNvSpPr>
            <a:spLocks noGrp="1"/>
          </p:cNvSpPr>
          <p:nvPr>
            <p:ph type="body" sz="quarter" idx="12"/>
          </p:nvPr>
        </p:nvSpPr>
        <p:spPr>
          <a:xfrm>
            <a:off x="360727" y="1610687"/>
            <a:ext cx="11302941" cy="4983060"/>
          </a:xfrm>
        </p:spPr>
        <p:txBody>
          <a:bodyPr vert="horz" lIns="0" tIns="0" rIns="0" bIns="0" rtlCol="0">
            <a:noAutofit/>
          </a:bodyPr>
          <a:lstStyle/>
          <a:p>
            <a:pPr algn="just"/>
            <a:r>
              <a:rPr lang="it-IT" sz="1600" dirty="0"/>
              <a:t>In particolare,</a:t>
            </a:r>
          </a:p>
          <a:p>
            <a:pPr algn="just"/>
            <a:r>
              <a:rPr lang="it-IT" sz="1600" dirty="0"/>
              <a:t>•	"</a:t>
            </a:r>
            <a:r>
              <a:rPr lang="it-IT" sz="1600" i="1" dirty="0"/>
              <a:t>l'onere della prova del carattere ritorsivo del provvedimento datoriale grava sul lavoratore e può essere assolto con la dimostrazione di elementi specifici tali da far ritenere con sufficiente certezza l'intento di rappresaglia </a:t>
            </a:r>
            <a:r>
              <a:rPr lang="it-IT" sz="1600" dirty="0"/>
              <a:t>…" (Cass., 20.170/2007; conforme, ex </a:t>
            </a:r>
            <a:r>
              <a:rPr lang="it-IT" sz="1600" dirty="0" err="1"/>
              <a:t>multis</a:t>
            </a:r>
            <a:r>
              <a:rPr lang="it-IT" sz="1600" dirty="0"/>
              <a:t>, da ultimo, Cass., 14.928/2015) anche “</a:t>
            </a:r>
            <a:r>
              <a:rPr lang="it-IT" sz="1600" i="1" dirty="0"/>
              <a:t>attraverso presunzioni</a:t>
            </a:r>
            <a:r>
              <a:rPr lang="it-IT" sz="1600" dirty="0"/>
              <a:t>” (Cass., 17.087/2011; 24.648/2015).</a:t>
            </a:r>
          </a:p>
          <a:p>
            <a:pPr algn="just"/>
            <a:r>
              <a:rPr lang="it-IT" sz="1600" dirty="0"/>
              <a:t>•	"</a:t>
            </a:r>
            <a:r>
              <a:rPr lang="it-IT" sz="1600" i="1" dirty="0"/>
              <a:t>è necessaria la prova della sussistenza di un rapporto di causalità tra [le] circostanze [dedotte dal lavoratore] e l'asserito intento di rappresaglia, dovendo, in mancanza, escludersi la finalità ritorsiva del licenziamento</a:t>
            </a:r>
            <a:r>
              <a:rPr lang="it-IT" sz="1600" dirty="0"/>
              <a:t>" (Cass., 14.816/2005; 20.170/2007; 20.534/2015)</a:t>
            </a:r>
          </a:p>
          <a:p>
            <a:pPr algn="just"/>
            <a:endParaRPr lang="it-IT" sz="1600" dirty="0"/>
          </a:p>
          <a:p>
            <a:pPr algn="just"/>
            <a:r>
              <a:rPr lang="it-IT" sz="1300" dirty="0"/>
              <a:t>L’innovatività dell’ultimo periodo del comma 2-quater si apprezza vieppiù </a:t>
            </a:r>
            <a:r>
              <a:rPr lang="it-IT" sz="1300" u="sng" dirty="0"/>
              <a:t>confrontand</a:t>
            </a:r>
            <a:r>
              <a:rPr lang="it-IT" sz="1300" dirty="0"/>
              <a:t>olo con altre norme dell’ordinamento giuslavoristico che prevedono un alleggerimento dell’onere della prova a favore del lavoratore asseritamente discriminato: </a:t>
            </a:r>
            <a:r>
              <a:rPr lang="it-IT" sz="1300" u="sng" dirty="0"/>
              <a:t>l’art. 40 del d.lgs. 11 aprile 2006, n. 198 </a:t>
            </a:r>
            <a:r>
              <a:rPr lang="it-IT" sz="1300" dirty="0"/>
              <a:t>(in materia di “pari opportunità tra uomo e donna”) e </a:t>
            </a:r>
            <a:r>
              <a:rPr lang="it-IT" sz="1300" u="sng" dirty="0"/>
              <a:t>l’art. 28, comma 4, del d.lgs. 1 settembre 2011, n. 150 </a:t>
            </a:r>
            <a:r>
              <a:rPr lang="it-IT" sz="1300" dirty="0"/>
              <a:t>(“in materia di discriminazione” in generale).</a:t>
            </a:r>
          </a:p>
          <a:p>
            <a:pPr algn="just"/>
            <a:r>
              <a:rPr lang="it-IT" sz="1300" dirty="0"/>
              <a:t>Tali norme, con formulazione pressoché identica, prevedono che “</a:t>
            </a:r>
            <a:r>
              <a:rPr lang="it-IT" sz="1300" i="1" dirty="0"/>
              <a:t>Quando il ricorrente fornisce elementi di fatto, desunti anche da dati di carattere statistico, dai quali si può presumere l’esistenza di atti, patti o comportamenti discriminatori, spetta al contenuto l’onere di provare l’insussistenza della discriminazione</a:t>
            </a:r>
            <a:r>
              <a:rPr lang="it-IT" sz="1300" dirty="0"/>
              <a:t>”. </a:t>
            </a:r>
          </a:p>
          <a:p>
            <a:pPr algn="just"/>
            <a:r>
              <a:rPr lang="it-IT" sz="1300" dirty="0"/>
              <a:t>A proposito la giurisprudenza ha sancito che “</a:t>
            </a:r>
            <a:r>
              <a:rPr lang="it-IT" sz="1300" i="1" dirty="0"/>
              <a:t>l'art. 40 del d.lgs. 11 aprile 2006, n. 198 …. non stabilisce un'inversione dell'onere probatorio, ma solo un'attenuazione del regime probatorio ordinario, prevedendo a carico del soggetto convenuto, …., l'onere di fornire la prova dell'inesistenza della discriminazione, ma ciò solo dopo che il ricorrente abbia fornito al giudice elementi di fatto, ..... purché idonei a fondare, in termini precisi (ossia determinati nella loro realtà storica) e concordanti (ossia fondati su una pluralità di fatti noti convergenti nella dimostrazione del fatto ignoto), anche se non gravi, la presunzione dell'esistenza di atti, patti o comportamenti discriminatori …</a:t>
            </a:r>
            <a:r>
              <a:rPr lang="it-IT" sz="1300" dirty="0"/>
              <a:t>.” (Cass., 14.206/2013; App. Torino, 25/9/2017)</a:t>
            </a:r>
          </a:p>
          <a:p>
            <a:pPr algn="just"/>
            <a:endParaRPr lang="it-IT" sz="1600" dirty="0"/>
          </a:p>
          <a:p>
            <a:pPr algn="just"/>
            <a:endParaRPr lang="it-IT" sz="1600" dirty="0"/>
          </a:p>
          <a:p>
            <a:pPr algn="just"/>
            <a:endParaRPr lang="it-IT" sz="1600" dirty="0"/>
          </a:p>
          <a:p>
            <a:pPr algn="just"/>
            <a:endParaRPr lang="it-IT" sz="1600" dirty="0"/>
          </a:p>
          <a:p>
            <a:pPr algn="just"/>
            <a:endParaRPr lang="it-IT" sz="1600" dirty="0"/>
          </a:p>
          <a:p>
            <a:pPr algn="just"/>
            <a:endParaRPr lang="it-IT" sz="1800" dirty="0"/>
          </a:p>
          <a:p>
            <a:pPr algn="just"/>
            <a:endParaRPr lang="it-IT" sz="1800" dirty="0"/>
          </a:p>
          <a:p>
            <a:pPr algn="ctr"/>
            <a:endParaRPr lang="it-IT" sz="1600" b="1" dirty="0"/>
          </a:p>
          <a:p>
            <a:pPr algn="ctr"/>
            <a:endParaRPr lang="en-GB" sz="1600" b="1" dirty="0"/>
          </a:p>
        </p:txBody>
      </p:sp>
    </p:spTree>
    <p:extLst>
      <p:ext uri="{BB962C8B-B14F-4D97-AF65-F5344CB8AC3E}">
        <p14:creationId xmlns:p14="http://schemas.microsoft.com/office/powerpoint/2010/main" val="3649057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A8E00EFF-BD8C-4B37-9E6D-FE0F72F11842}"/>
              </a:ext>
            </a:extLst>
          </p:cNvPr>
          <p:cNvPicPr>
            <a:picLocks noChangeAspect="1"/>
          </p:cNvPicPr>
          <p:nvPr/>
        </p:nvPicPr>
        <p:blipFill>
          <a:blip r:embed="rId3"/>
          <a:stretch>
            <a:fillRect/>
          </a:stretch>
        </p:blipFill>
        <p:spPr>
          <a:xfrm>
            <a:off x="9530333" y="336000"/>
            <a:ext cx="2133335" cy="384000"/>
          </a:xfrm>
          <a:prstGeom prst="rect">
            <a:avLst/>
          </a:prstGeom>
        </p:spPr>
      </p:pic>
      <p:sp>
        <p:nvSpPr>
          <p:cNvPr id="6" name="Titolo 5">
            <a:extLst>
              <a:ext uri="{FF2B5EF4-FFF2-40B4-BE49-F238E27FC236}">
                <a16:creationId xmlns:a16="http://schemas.microsoft.com/office/drawing/2014/main" id="{BC4DB19D-67DD-4FE5-A3DD-2AF864BD92B7}"/>
              </a:ext>
            </a:extLst>
          </p:cNvPr>
          <p:cNvSpPr>
            <a:spLocks noGrp="1"/>
          </p:cNvSpPr>
          <p:nvPr>
            <p:ph type="title"/>
          </p:nvPr>
        </p:nvSpPr>
        <p:spPr>
          <a:xfrm>
            <a:off x="134223" y="151002"/>
            <a:ext cx="5721293" cy="1144998"/>
          </a:xfrm>
        </p:spPr>
        <p:txBody>
          <a:bodyPr/>
          <a:lstStyle/>
          <a:p>
            <a:pPr algn="ctr"/>
            <a:r>
              <a:rPr lang="en-GB" sz="2400" b="1" dirty="0"/>
              <a:t>Whistleblowing: </a:t>
            </a:r>
            <a:r>
              <a:rPr lang="en-GB" sz="2400" b="1" dirty="0" err="1"/>
              <a:t>conto</a:t>
            </a:r>
            <a:r>
              <a:rPr lang="en-GB" sz="2400" b="1" dirty="0"/>
              <a:t> </a:t>
            </a:r>
            <a:r>
              <a:rPr lang="en-GB" sz="2400" b="1" dirty="0" err="1"/>
              <a:t>alla</a:t>
            </a:r>
            <a:r>
              <a:rPr lang="en-GB" sz="2400" b="1" dirty="0"/>
              <a:t> </a:t>
            </a:r>
            <a:r>
              <a:rPr lang="en-GB" sz="2400" b="1" dirty="0" err="1"/>
              <a:t>rovescia</a:t>
            </a:r>
            <a:r>
              <a:rPr lang="en-GB" sz="2400" b="1" dirty="0"/>
              <a:t> per le </a:t>
            </a:r>
            <a:r>
              <a:rPr lang="en-GB" sz="2400" b="1" dirty="0" err="1"/>
              <a:t>nuove</a:t>
            </a:r>
            <a:r>
              <a:rPr lang="en-GB" sz="2400" b="1" dirty="0"/>
              <a:t> </a:t>
            </a:r>
            <a:r>
              <a:rPr lang="en-GB" sz="2400" b="1" dirty="0" err="1"/>
              <a:t>norme</a:t>
            </a:r>
            <a:r>
              <a:rPr lang="en-GB" sz="2400" b="1" dirty="0"/>
              <a:t> e </a:t>
            </a:r>
            <a:r>
              <a:rPr lang="en-GB" sz="2400" b="1" dirty="0" err="1"/>
              <a:t>impatto</a:t>
            </a:r>
            <a:r>
              <a:rPr lang="en-GB" sz="2400" b="1" dirty="0"/>
              <a:t> </a:t>
            </a:r>
            <a:r>
              <a:rPr lang="en-GB" sz="2400" b="1" dirty="0" err="1"/>
              <a:t>sulle</a:t>
            </a:r>
            <a:r>
              <a:rPr lang="en-GB" sz="2400" b="1" dirty="0"/>
              <a:t> </a:t>
            </a:r>
            <a:r>
              <a:rPr lang="en-GB" sz="2400" b="1" dirty="0" err="1"/>
              <a:t>imprese</a:t>
            </a:r>
            <a:endParaRPr lang="en-GB" sz="2400" dirty="0"/>
          </a:p>
        </p:txBody>
      </p:sp>
      <p:sp>
        <p:nvSpPr>
          <p:cNvPr id="8" name="Segnaposto testo 7">
            <a:extLst>
              <a:ext uri="{FF2B5EF4-FFF2-40B4-BE49-F238E27FC236}">
                <a16:creationId xmlns:a16="http://schemas.microsoft.com/office/drawing/2014/main" id="{D4E1E45B-30A5-4DB1-B8E2-C71E37955F2F}"/>
              </a:ext>
            </a:extLst>
          </p:cNvPr>
          <p:cNvSpPr>
            <a:spLocks noGrp="1"/>
          </p:cNvSpPr>
          <p:nvPr>
            <p:ph type="body" sz="quarter" idx="12"/>
          </p:nvPr>
        </p:nvSpPr>
        <p:spPr>
          <a:xfrm>
            <a:off x="134223" y="2441196"/>
            <a:ext cx="11333527" cy="3649210"/>
          </a:xfrm>
        </p:spPr>
        <p:txBody>
          <a:bodyPr vert="horz" lIns="0" tIns="0" rIns="0" bIns="0" rtlCol="0">
            <a:noAutofit/>
          </a:bodyPr>
          <a:lstStyle/>
          <a:p>
            <a:pPr algn="ctr"/>
            <a:r>
              <a:rPr lang="it-IT" sz="1400" b="1" dirty="0"/>
              <a:t>Direttiva 2019/1937 (Artt. 17, 18 e 22; Cons. 57, 83, 84, 85 e 86)</a:t>
            </a:r>
          </a:p>
          <a:p>
            <a:pPr algn="just"/>
            <a:r>
              <a:rPr lang="it-IT" sz="1400" i="1" dirty="0"/>
              <a:t>“Ogni trattamento dei dati personali effettuato ai sensi della presente direttiva, …, deve essere effettuato a norma del regolamento (UE) 2016/679 [GDPR] … I dati personali che manifestamente non sono utili al trattamento di una specifica segnalazione non sono raccolti o, se raccolti accidentalmente, sono cancellati senza indugio”</a:t>
            </a:r>
          </a:p>
          <a:p>
            <a:pPr algn="just"/>
            <a:r>
              <a:rPr lang="it-IT" sz="1400" i="1" dirty="0"/>
              <a:t>“Gli Stati membri provvedono affinché i soggetti giuridici del settore privato … conservino la documentazione inerente a ogni segnalazione ricevuta, nel rispetto dei requisiti di riservatezza di cui all’articolo 16. Le relazioni sono conservate soltanto per il tempo ritenuto necessario e proporzionato per conformarsi all’obbligo imposto dalla presente direttiva o ad altri obblighi imposti dal diritto dell’Unione o nazionale.”</a:t>
            </a:r>
          </a:p>
          <a:p>
            <a:pPr algn="just"/>
            <a:r>
              <a:rPr lang="it-IT" sz="1400" i="1" dirty="0"/>
              <a:t>“Gli Stati membri assicurano che … le persone coinvolte godano pienamente del diritto a un ricorso effettivo …, della presunzione di innocenza e dei diritti di difesa, compreso il diritto di essere sentiti e il diritto di accedere al proprio fascicolo. … Le norme di cui agli articoli 12, 17 e18 relative alla protezione dell’identità delle persone segnalate, si applicano anche alla tutela dell’identità delle persone coinvolte”.</a:t>
            </a:r>
          </a:p>
          <a:p>
            <a:pPr algn="just"/>
            <a:r>
              <a:rPr lang="it-IT" sz="1400" i="1" dirty="0"/>
              <a:t>A proposito del recepimento di queste norme, Confindustria ha evidenziato che “lo schema di decreto non considera in alcun modo la necessità, peraltro prevista espressamente … dalla direttiva, di disporre anche un’adeguata tutela del segnalato. Al contrario, si ritiene necessario disciplinare il diritto della persona coinvolta dalla segnalazione di essere sentita dall’autorità competente a ricevere la segnalazione, di difendersi e di accedere agli atti inerenti alla segnalazione …” (</a:t>
            </a:r>
            <a:r>
              <a:rPr lang="it-IT" sz="1400" i="1"/>
              <a:t>CONFINDUSTRIA, Position </a:t>
            </a:r>
            <a:r>
              <a:rPr lang="it-IT" sz="1400" i="1" dirty="0"/>
              <a:t>paper [sullo] schema di decreto legislativo recante “Attuazione della direttiva (UE) 2019/1937 …, Ottobre 2021)</a:t>
            </a:r>
          </a:p>
          <a:p>
            <a:pPr algn="just"/>
            <a:endParaRPr lang="it-IT" sz="1400" b="1" dirty="0"/>
          </a:p>
          <a:p>
            <a:pPr algn="just"/>
            <a:endParaRPr lang="it-IT" sz="1400" dirty="0"/>
          </a:p>
          <a:p>
            <a:pPr algn="ctr"/>
            <a:endParaRPr lang="en-GB" sz="1400" b="1" dirty="0"/>
          </a:p>
        </p:txBody>
      </p:sp>
      <p:sp>
        <p:nvSpPr>
          <p:cNvPr id="3" name="Rettangolo 2">
            <a:extLst>
              <a:ext uri="{FF2B5EF4-FFF2-40B4-BE49-F238E27FC236}">
                <a16:creationId xmlns:a16="http://schemas.microsoft.com/office/drawing/2014/main" id="{848EF946-C64D-4DB1-9162-E2B32364226C}"/>
              </a:ext>
            </a:extLst>
          </p:cNvPr>
          <p:cNvSpPr/>
          <p:nvPr/>
        </p:nvSpPr>
        <p:spPr>
          <a:xfrm>
            <a:off x="3695351" y="1595956"/>
            <a:ext cx="5310230" cy="71101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D81F84">
                    <a:lumMod val="75000"/>
                  </a:srgbClr>
                </a:solidFill>
                <a:effectLst/>
                <a:uLnTx/>
                <a:uFillTx/>
                <a:latin typeface="Calibri" panose="020F0502020204030204"/>
                <a:ea typeface="+mn-ea"/>
                <a:cs typeface="+mn-cs"/>
              </a:rPr>
              <a:t>XI. PROFILI PRIVACY</a:t>
            </a:r>
          </a:p>
        </p:txBody>
      </p:sp>
    </p:spTree>
    <p:extLst>
      <p:ext uri="{BB962C8B-B14F-4D97-AF65-F5344CB8AC3E}">
        <p14:creationId xmlns:p14="http://schemas.microsoft.com/office/powerpoint/2010/main" val="30865207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A8E00EFF-BD8C-4B37-9E6D-FE0F72F11842}"/>
              </a:ext>
            </a:extLst>
          </p:cNvPr>
          <p:cNvPicPr>
            <a:picLocks noChangeAspect="1"/>
          </p:cNvPicPr>
          <p:nvPr/>
        </p:nvPicPr>
        <p:blipFill>
          <a:blip r:embed="rId3"/>
          <a:stretch>
            <a:fillRect/>
          </a:stretch>
        </p:blipFill>
        <p:spPr>
          <a:xfrm>
            <a:off x="9530333" y="336000"/>
            <a:ext cx="2133335" cy="384000"/>
          </a:xfrm>
          <a:prstGeom prst="rect">
            <a:avLst/>
          </a:prstGeom>
        </p:spPr>
      </p:pic>
      <p:sp>
        <p:nvSpPr>
          <p:cNvPr id="6" name="Titolo 5">
            <a:extLst>
              <a:ext uri="{FF2B5EF4-FFF2-40B4-BE49-F238E27FC236}">
                <a16:creationId xmlns:a16="http://schemas.microsoft.com/office/drawing/2014/main" id="{BC4DB19D-67DD-4FE5-A3DD-2AF864BD92B7}"/>
              </a:ext>
            </a:extLst>
          </p:cNvPr>
          <p:cNvSpPr>
            <a:spLocks noGrp="1"/>
          </p:cNvSpPr>
          <p:nvPr>
            <p:ph type="title"/>
          </p:nvPr>
        </p:nvSpPr>
        <p:spPr>
          <a:xfrm>
            <a:off x="134223" y="151002"/>
            <a:ext cx="5721293" cy="1144998"/>
          </a:xfrm>
        </p:spPr>
        <p:txBody>
          <a:bodyPr/>
          <a:lstStyle/>
          <a:p>
            <a:pPr algn="ctr"/>
            <a:r>
              <a:rPr lang="en-GB" sz="2400" b="1" dirty="0"/>
              <a:t>Whistleblowing: </a:t>
            </a:r>
            <a:r>
              <a:rPr lang="en-GB" sz="2400" b="1" dirty="0" err="1"/>
              <a:t>conto</a:t>
            </a:r>
            <a:r>
              <a:rPr lang="en-GB" sz="2400" b="1" dirty="0"/>
              <a:t> </a:t>
            </a:r>
            <a:r>
              <a:rPr lang="en-GB" sz="2400" b="1" dirty="0" err="1"/>
              <a:t>alla</a:t>
            </a:r>
            <a:r>
              <a:rPr lang="en-GB" sz="2400" b="1" dirty="0"/>
              <a:t> </a:t>
            </a:r>
            <a:r>
              <a:rPr lang="en-GB" sz="2400" b="1" dirty="0" err="1"/>
              <a:t>rovescia</a:t>
            </a:r>
            <a:r>
              <a:rPr lang="en-GB" sz="2400" b="1" dirty="0"/>
              <a:t> per le </a:t>
            </a:r>
            <a:r>
              <a:rPr lang="en-GB" sz="2400" b="1" dirty="0" err="1"/>
              <a:t>nuove</a:t>
            </a:r>
            <a:r>
              <a:rPr lang="en-GB" sz="2400" b="1" dirty="0"/>
              <a:t> </a:t>
            </a:r>
            <a:r>
              <a:rPr lang="en-GB" sz="2400" b="1" dirty="0" err="1"/>
              <a:t>norme</a:t>
            </a:r>
            <a:r>
              <a:rPr lang="en-GB" sz="2400" b="1" dirty="0"/>
              <a:t> e </a:t>
            </a:r>
            <a:r>
              <a:rPr lang="en-GB" sz="2400" b="1" dirty="0" err="1"/>
              <a:t>impatto</a:t>
            </a:r>
            <a:r>
              <a:rPr lang="en-GB" sz="2400" b="1" dirty="0"/>
              <a:t> </a:t>
            </a:r>
            <a:r>
              <a:rPr lang="en-GB" sz="2400" b="1" dirty="0" err="1"/>
              <a:t>sulle</a:t>
            </a:r>
            <a:r>
              <a:rPr lang="en-GB" sz="2400" b="1" dirty="0"/>
              <a:t> </a:t>
            </a:r>
            <a:r>
              <a:rPr lang="en-GB" sz="2400" b="1" dirty="0" err="1"/>
              <a:t>imprese</a:t>
            </a:r>
            <a:endParaRPr lang="en-GB" sz="2400" dirty="0"/>
          </a:p>
        </p:txBody>
      </p:sp>
      <p:sp>
        <p:nvSpPr>
          <p:cNvPr id="8" name="Segnaposto testo 7">
            <a:extLst>
              <a:ext uri="{FF2B5EF4-FFF2-40B4-BE49-F238E27FC236}">
                <a16:creationId xmlns:a16="http://schemas.microsoft.com/office/drawing/2014/main" id="{D4E1E45B-30A5-4DB1-B8E2-C71E37955F2F}"/>
              </a:ext>
            </a:extLst>
          </p:cNvPr>
          <p:cNvSpPr>
            <a:spLocks noGrp="1"/>
          </p:cNvSpPr>
          <p:nvPr>
            <p:ph type="body" sz="quarter" idx="12"/>
          </p:nvPr>
        </p:nvSpPr>
        <p:spPr>
          <a:xfrm>
            <a:off x="260058" y="1879134"/>
            <a:ext cx="11333527" cy="3649210"/>
          </a:xfrm>
        </p:spPr>
        <p:txBody>
          <a:bodyPr vert="horz" lIns="0" tIns="0" rIns="0" bIns="0" rtlCol="0">
            <a:noAutofit/>
          </a:bodyPr>
          <a:lstStyle/>
          <a:p>
            <a:pPr algn="just"/>
            <a:endParaRPr lang="it-IT" sz="1400" dirty="0"/>
          </a:p>
          <a:p>
            <a:pPr algn="ctr"/>
            <a:r>
              <a:rPr lang="it-IT" sz="1400" b="1" dirty="0"/>
              <a:t>Legge 179/2017 (art. 2)</a:t>
            </a:r>
          </a:p>
          <a:p>
            <a:pPr algn="just"/>
            <a:r>
              <a:rPr lang="it-IT" sz="1400" dirty="0"/>
              <a:t>Nulla, almeno espressamente.</a:t>
            </a:r>
          </a:p>
          <a:p>
            <a:pPr algn="just"/>
            <a:r>
              <a:rPr lang="it-IT" sz="1400" dirty="0"/>
              <a:t>In effetti, come si è visto, tutta la disciplina della </a:t>
            </a:r>
            <a:r>
              <a:rPr lang="it-IT" sz="1400" b="1" dirty="0"/>
              <a:t>l. 179/2017 </a:t>
            </a:r>
            <a:r>
              <a:rPr lang="it-IT" sz="1400" dirty="0"/>
              <a:t>è incentrata sulla “tutela del dipendente … che segnala illeciti nel settore privato”, mentre, </a:t>
            </a:r>
            <a:r>
              <a:rPr lang="it-IT" sz="1400" b="1" dirty="0"/>
              <a:t>non fa cenno</a:t>
            </a:r>
          </a:p>
          <a:p>
            <a:pPr algn="just"/>
            <a:r>
              <a:rPr lang="it-IT" sz="1400" dirty="0"/>
              <a:t>•	alla tutela della riservatezza del segnalato, ovvero alla protezione dei suoi dati personali,</a:t>
            </a:r>
          </a:p>
          <a:p>
            <a:pPr algn="just"/>
            <a:r>
              <a:rPr lang="it-IT" sz="1400" dirty="0"/>
              <a:t>•	né ai limiti che essa deve subire per assicurare l’effettività del whistleblowing.</a:t>
            </a:r>
          </a:p>
          <a:p>
            <a:pPr algn="ctr"/>
            <a:endParaRPr lang="it-IT" sz="1400" dirty="0"/>
          </a:p>
          <a:p>
            <a:pPr algn="ctr"/>
            <a:r>
              <a:rPr lang="it-IT" sz="1400" dirty="0"/>
              <a:t>A proposito, peraltro,  merita ricordare:</a:t>
            </a:r>
          </a:p>
          <a:p>
            <a:pPr marL="285750" indent="-285750" algn="just">
              <a:buFontTx/>
              <a:buChar char="-"/>
            </a:pPr>
            <a:r>
              <a:rPr lang="it-IT" sz="1400" u="sng" dirty="0"/>
              <a:t>In generale, </a:t>
            </a:r>
            <a:r>
              <a:rPr lang="it-IT" sz="1400" dirty="0"/>
              <a:t>che “</a:t>
            </a:r>
            <a:r>
              <a:rPr lang="it-IT" sz="1400" i="1" dirty="0"/>
              <a:t>l’attuazione delle misure prescritte dalla nuova normativa whistleblowing nei modelli organizzativi 231 dovrà tenere conto delle implicazioni a livello di privacy, anche alla luce dell’entrata in vigore del Regolamento (UE) 2016/679, c.d. GDPR</a:t>
            </a:r>
            <a:r>
              <a:rPr lang="it-IT" sz="1400" dirty="0"/>
              <a:t>.” (Linee guida Confindustria giugno 2021, p. 62) </a:t>
            </a:r>
          </a:p>
          <a:p>
            <a:pPr marL="285750" indent="-285750" algn="just">
              <a:buFontTx/>
              <a:buChar char="-"/>
            </a:pPr>
            <a:r>
              <a:rPr lang="it-IT" sz="1400" dirty="0"/>
              <a:t>in particolare, che l’art. </a:t>
            </a:r>
            <a:r>
              <a:rPr lang="it-IT" sz="1400" b="1" dirty="0"/>
              <a:t>2-undecies del d.lgs. 196/2003</a:t>
            </a:r>
            <a:r>
              <a:rPr lang="it-IT" sz="1400" dirty="0"/>
              <a:t>, introdotto dal d.lgs. 101/2018, prevede che “</a:t>
            </a:r>
            <a:r>
              <a:rPr lang="it-IT" sz="1400" i="1" dirty="0"/>
              <a:t>I diritti di cui agli articoli da 15 a 22 del Regolamento [GDPR: diritti “di accesso dell’interessato”, “di rettifica”, “alla cancellazione”, “di limitazione di trattamento”, “di opposizione” ecc.] non possono essere esercitati … qualora dall’esercizio di tali diritti possa derivare un pregiudizio effettivo e concreto: … f) alla riservatezza dell’identità del dipendente che segnala, ai sensi della legge 30 novembre 2017, n. 179, l’illecito di cui sia venuto a conoscenza in ragione del proprio ufficio; …”</a:t>
            </a:r>
          </a:p>
          <a:p>
            <a:pPr algn="just"/>
            <a:endParaRPr lang="it-IT" sz="1400" dirty="0"/>
          </a:p>
          <a:p>
            <a:pPr algn="just"/>
            <a:endParaRPr lang="it-IT" sz="1400" dirty="0"/>
          </a:p>
          <a:p>
            <a:pPr algn="just"/>
            <a:endParaRPr lang="it-IT" sz="1400" dirty="0"/>
          </a:p>
          <a:p>
            <a:pPr algn="just"/>
            <a:endParaRPr lang="it-IT" sz="1400" dirty="0"/>
          </a:p>
          <a:p>
            <a:pPr algn="ctr"/>
            <a:endParaRPr lang="en-GB" sz="1400" b="1" dirty="0"/>
          </a:p>
        </p:txBody>
      </p:sp>
    </p:spTree>
    <p:extLst>
      <p:ext uri="{BB962C8B-B14F-4D97-AF65-F5344CB8AC3E}">
        <p14:creationId xmlns:p14="http://schemas.microsoft.com/office/powerpoint/2010/main" val="708843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A8E00EFF-BD8C-4B37-9E6D-FE0F72F11842}"/>
              </a:ext>
            </a:extLst>
          </p:cNvPr>
          <p:cNvPicPr>
            <a:picLocks noChangeAspect="1"/>
          </p:cNvPicPr>
          <p:nvPr/>
        </p:nvPicPr>
        <p:blipFill>
          <a:blip r:embed="rId3"/>
          <a:stretch>
            <a:fillRect/>
          </a:stretch>
        </p:blipFill>
        <p:spPr>
          <a:xfrm>
            <a:off x="9530333" y="336000"/>
            <a:ext cx="2133335" cy="384000"/>
          </a:xfrm>
          <a:prstGeom prst="rect">
            <a:avLst/>
          </a:prstGeom>
        </p:spPr>
      </p:pic>
      <p:sp>
        <p:nvSpPr>
          <p:cNvPr id="6" name="Titolo 5">
            <a:extLst>
              <a:ext uri="{FF2B5EF4-FFF2-40B4-BE49-F238E27FC236}">
                <a16:creationId xmlns:a16="http://schemas.microsoft.com/office/drawing/2014/main" id="{BC4DB19D-67DD-4FE5-A3DD-2AF864BD92B7}"/>
              </a:ext>
            </a:extLst>
          </p:cNvPr>
          <p:cNvSpPr>
            <a:spLocks noGrp="1"/>
          </p:cNvSpPr>
          <p:nvPr>
            <p:ph type="title"/>
          </p:nvPr>
        </p:nvSpPr>
        <p:spPr>
          <a:xfrm>
            <a:off x="134223" y="151002"/>
            <a:ext cx="5721293" cy="1144998"/>
          </a:xfrm>
        </p:spPr>
        <p:txBody>
          <a:bodyPr/>
          <a:lstStyle/>
          <a:p>
            <a:pPr algn="ctr"/>
            <a:r>
              <a:rPr lang="en-GB" sz="2400" b="1" dirty="0"/>
              <a:t>Whistleblowing: </a:t>
            </a:r>
            <a:r>
              <a:rPr lang="en-GB" sz="2400" b="1" dirty="0" err="1"/>
              <a:t>conto</a:t>
            </a:r>
            <a:r>
              <a:rPr lang="en-GB" sz="2400" b="1" dirty="0"/>
              <a:t> </a:t>
            </a:r>
            <a:r>
              <a:rPr lang="en-GB" sz="2400" b="1" dirty="0" err="1"/>
              <a:t>alla</a:t>
            </a:r>
            <a:r>
              <a:rPr lang="en-GB" sz="2400" b="1" dirty="0"/>
              <a:t> </a:t>
            </a:r>
            <a:r>
              <a:rPr lang="en-GB" sz="2400" b="1" dirty="0" err="1"/>
              <a:t>rovescia</a:t>
            </a:r>
            <a:r>
              <a:rPr lang="en-GB" sz="2400" b="1" dirty="0"/>
              <a:t> per le </a:t>
            </a:r>
            <a:r>
              <a:rPr lang="en-GB" sz="2400" b="1" dirty="0" err="1"/>
              <a:t>nuove</a:t>
            </a:r>
            <a:r>
              <a:rPr lang="en-GB" sz="2400" b="1" dirty="0"/>
              <a:t> </a:t>
            </a:r>
            <a:r>
              <a:rPr lang="en-GB" sz="2400" b="1" dirty="0" err="1"/>
              <a:t>norme</a:t>
            </a:r>
            <a:r>
              <a:rPr lang="en-GB" sz="2400" b="1" dirty="0"/>
              <a:t> e </a:t>
            </a:r>
            <a:r>
              <a:rPr lang="en-GB" sz="2400" b="1" dirty="0" err="1"/>
              <a:t>impatto</a:t>
            </a:r>
            <a:r>
              <a:rPr lang="en-GB" sz="2400" b="1" dirty="0"/>
              <a:t> </a:t>
            </a:r>
            <a:r>
              <a:rPr lang="en-GB" sz="2400" b="1" dirty="0" err="1"/>
              <a:t>sulle</a:t>
            </a:r>
            <a:r>
              <a:rPr lang="en-GB" sz="2400" b="1" dirty="0"/>
              <a:t> </a:t>
            </a:r>
            <a:r>
              <a:rPr lang="en-GB" sz="2400" b="1" dirty="0" err="1"/>
              <a:t>imprese</a:t>
            </a:r>
            <a:endParaRPr lang="en-GB" sz="2400" dirty="0"/>
          </a:p>
        </p:txBody>
      </p:sp>
      <p:sp>
        <p:nvSpPr>
          <p:cNvPr id="8" name="Segnaposto testo 7">
            <a:extLst>
              <a:ext uri="{FF2B5EF4-FFF2-40B4-BE49-F238E27FC236}">
                <a16:creationId xmlns:a16="http://schemas.microsoft.com/office/drawing/2014/main" id="{D4E1E45B-30A5-4DB1-B8E2-C71E37955F2F}"/>
              </a:ext>
            </a:extLst>
          </p:cNvPr>
          <p:cNvSpPr>
            <a:spLocks noGrp="1"/>
          </p:cNvSpPr>
          <p:nvPr>
            <p:ph type="body" sz="quarter" idx="12"/>
          </p:nvPr>
        </p:nvSpPr>
        <p:spPr>
          <a:xfrm>
            <a:off x="260058" y="1879134"/>
            <a:ext cx="11333527" cy="3649210"/>
          </a:xfrm>
        </p:spPr>
        <p:txBody>
          <a:bodyPr vert="horz" lIns="0" tIns="0" rIns="0" bIns="0" rtlCol="0">
            <a:noAutofit/>
          </a:bodyPr>
          <a:lstStyle/>
          <a:p>
            <a:pPr algn="ctr"/>
            <a:endParaRPr lang="it-IT" sz="3200" dirty="0"/>
          </a:p>
          <a:p>
            <a:pPr algn="ctr"/>
            <a:endParaRPr lang="it-IT" sz="3200" dirty="0"/>
          </a:p>
          <a:p>
            <a:pPr algn="ctr"/>
            <a:endParaRPr lang="it-IT" sz="3200" dirty="0"/>
          </a:p>
          <a:p>
            <a:pPr algn="ctr"/>
            <a:r>
              <a:rPr lang="it-IT" sz="3200" dirty="0"/>
              <a:t>Grazie per l’attenzione.</a:t>
            </a:r>
          </a:p>
          <a:p>
            <a:pPr algn="just"/>
            <a:endParaRPr lang="it-IT" sz="1400" dirty="0"/>
          </a:p>
          <a:p>
            <a:pPr algn="just"/>
            <a:endParaRPr lang="it-IT" sz="1400" dirty="0"/>
          </a:p>
          <a:p>
            <a:pPr algn="ctr"/>
            <a:endParaRPr lang="en-GB" sz="1400" b="1" dirty="0"/>
          </a:p>
        </p:txBody>
      </p:sp>
    </p:spTree>
    <p:extLst>
      <p:ext uri="{BB962C8B-B14F-4D97-AF65-F5344CB8AC3E}">
        <p14:creationId xmlns:p14="http://schemas.microsoft.com/office/powerpoint/2010/main" val="682456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A8E00EFF-BD8C-4B37-9E6D-FE0F72F11842}"/>
              </a:ext>
            </a:extLst>
          </p:cNvPr>
          <p:cNvPicPr>
            <a:picLocks noChangeAspect="1"/>
          </p:cNvPicPr>
          <p:nvPr/>
        </p:nvPicPr>
        <p:blipFill>
          <a:blip r:embed="rId3"/>
          <a:stretch>
            <a:fillRect/>
          </a:stretch>
        </p:blipFill>
        <p:spPr>
          <a:xfrm>
            <a:off x="9530333" y="336000"/>
            <a:ext cx="2133335" cy="384000"/>
          </a:xfrm>
          <a:prstGeom prst="rect">
            <a:avLst/>
          </a:prstGeom>
        </p:spPr>
      </p:pic>
      <p:sp>
        <p:nvSpPr>
          <p:cNvPr id="6" name="Titolo 5">
            <a:extLst>
              <a:ext uri="{FF2B5EF4-FFF2-40B4-BE49-F238E27FC236}">
                <a16:creationId xmlns:a16="http://schemas.microsoft.com/office/drawing/2014/main" id="{BC4DB19D-67DD-4FE5-A3DD-2AF864BD92B7}"/>
              </a:ext>
            </a:extLst>
          </p:cNvPr>
          <p:cNvSpPr>
            <a:spLocks noGrp="1"/>
          </p:cNvSpPr>
          <p:nvPr>
            <p:ph type="title"/>
          </p:nvPr>
        </p:nvSpPr>
        <p:spPr>
          <a:xfrm>
            <a:off x="134223" y="151002"/>
            <a:ext cx="5721293" cy="1144998"/>
          </a:xfrm>
        </p:spPr>
        <p:txBody>
          <a:bodyPr/>
          <a:lstStyle/>
          <a:p>
            <a:pPr algn="ctr"/>
            <a:r>
              <a:rPr lang="en-GB" sz="2400" b="1" dirty="0"/>
              <a:t>Whistleblowing: </a:t>
            </a:r>
            <a:r>
              <a:rPr lang="en-GB" sz="2400" b="1" dirty="0" err="1"/>
              <a:t>conto</a:t>
            </a:r>
            <a:r>
              <a:rPr lang="en-GB" sz="2400" b="1" dirty="0"/>
              <a:t> </a:t>
            </a:r>
            <a:r>
              <a:rPr lang="en-GB" sz="2400" b="1" dirty="0" err="1"/>
              <a:t>alla</a:t>
            </a:r>
            <a:r>
              <a:rPr lang="en-GB" sz="2400" b="1" dirty="0"/>
              <a:t> </a:t>
            </a:r>
            <a:r>
              <a:rPr lang="en-GB" sz="2400" b="1" dirty="0" err="1"/>
              <a:t>rovescia</a:t>
            </a:r>
            <a:r>
              <a:rPr lang="en-GB" sz="2400" b="1" dirty="0"/>
              <a:t> per le </a:t>
            </a:r>
            <a:r>
              <a:rPr lang="en-GB" sz="2400" b="1" dirty="0" err="1"/>
              <a:t>nuove</a:t>
            </a:r>
            <a:r>
              <a:rPr lang="en-GB" sz="2400" b="1" dirty="0"/>
              <a:t> </a:t>
            </a:r>
            <a:r>
              <a:rPr lang="en-GB" sz="2400" b="1" dirty="0" err="1"/>
              <a:t>norme</a:t>
            </a:r>
            <a:r>
              <a:rPr lang="en-GB" sz="2400" b="1" dirty="0"/>
              <a:t> e </a:t>
            </a:r>
            <a:r>
              <a:rPr lang="en-GB" sz="2400" b="1" dirty="0" err="1"/>
              <a:t>impatto</a:t>
            </a:r>
            <a:r>
              <a:rPr lang="en-GB" sz="2400" b="1" dirty="0"/>
              <a:t> </a:t>
            </a:r>
            <a:r>
              <a:rPr lang="en-GB" sz="2400" b="1" dirty="0" err="1"/>
              <a:t>sulle</a:t>
            </a:r>
            <a:r>
              <a:rPr lang="en-GB" sz="2400" b="1" dirty="0"/>
              <a:t> </a:t>
            </a:r>
            <a:r>
              <a:rPr lang="en-GB" sz="2400" b="1" dirty="0" err="1"/>
              <a:t>imprese</a:t>
            </a:r>
            <a:endParaRPr lang="en-GB" sz="2400" dirty="0"/>
          </a:p>
        </p:txBody>
      </p:sp>
      <p:sp>
        <p:nvSpPr>
          <p:cNvPr id="8" name="Segnaposto testo 7">
            <a:extLst>
              <a:ext uri="{FF2B5EF4-FFF2-40B4-BE49-F238E27FC236}">
                <a16:creationId xmlns:a16="http://schemas.microsoft.com/office/drawing/2014/main" id="{D4E1E45B-30A5-4DB1-B8E2-C71E37955F2F}"/>
              </a:ext>
            </a:extLst>
          </p:cNvPr>
          <p:cNvSpPr>
            <a:spLocks noGrp="1"/>
          </p:cNvSpPr>
          <p:nvPr>
            <p:ph type="body" sz="quarter" idx="12"/>
          </p:nvPr>
        </p:nvSpPr>
        <p:spPr>
          <a:xfrm>
            <a:off x="192947" y="2525086"/>
            <a:ext cx="5469622" cy="3296873"/>
          </a:xfrm>
        </p:spPr>
        <p:txBody>
          <a:bodyPr/>
          <a:lstStyle/>
          <a:p>
            <a:pPr algn="ctr"/>
            <a:r>
              <a:rPr lang="it-IT" sz="1800" b="1" dirty="0"/>
              <a:t>Direttiva 2019/1937 (Art. 1; Cons. 1, 4 e 5)</a:t>
            </a:r>
          </a:p>
          <a:p>
            <a:pPr algn="just"/>
            <a:r>
              <a:rPr lang="it-IT" sz="1800" dirty="0"/>
              <a:t>“</a:t>
            </a:r>
            <a:r>
              <a:rPr lang="it-IT" sz="1800" i="1" dirty="0"/>
              <a:t>Lo scopo della presente direttiva è rafforzare l’applicazione del diritto e delle politiche dell’Unione in specifici settori stabilendo norme comuni volte a </a:t>
            </a:r>
            <a:r>
              <a:rPr lang="it-IT" sz="1800" i="1" u="sng" dirty="0"/>
              <a:t>garantire un elevato livello di protezione delle persone che segnalano violazioni </a:t>
            </a:r>
            <a:r>
              <a:rPr lang="it-IT" sz="1800" i="1" dirty="0"/>
              <a:t>del diritto dell’Unione</a:t>
            </a:r>
            <a:r>
              <a:rPr lang="it-IT" sz="1800" dirty="0"/>
              <a:t>.” </a:t>
            </a:r>
          </a:p>
          <a:p>
            <a:pPr algn="just"/>
            <a:r>
              <a:rPr lang="it-IT" sz="1600" dirty="0"/>
              <a:t>(“</a:t>
            </a:r>
            <a:r>
              <a:rPr lang="it-IT" sz="1600" i="1" dirty="0"/>
              <a:t>Attualmente la protezione garantita agli informatori nell’Unione non è uniforme tra gli Stati membri e non è armonizzata tra i vari settori. … Dovrebbero applicarsi norme minime comuni atte garantire una protezione efficace degli informatori …</a:t>
            </a:r>
            <a:r>
              <a:rPr lang="it-IT" sz="1600" dirty="0"/>
              <a:t>”)</a:t>
            </a:r>
          </a:p>
          <a:p>
            <a:endParaRPr lang="it-IT" dirty="0"/>
          </a:p>
          <a:p>
            <a:endParaRPr lang="it-IT" dirty="0"/>
          </a:p>
          <a:p>
            <a:endParaRPr lang="it-IT" dirty="0"/>
          </a:p>
          <a:p>
            <a:endParaRPr lang="it-IT" dirty="0"/>
          </a:p>
          <a:p>
            <a:endParaRPr lang="en-GB" dirty="0"/>
          </a:p>
        </p:txBody>
      </p:sp>
      <p:sp>
        <p:nvSpPr>
          <p:cNvPr id="3" name="Rettangolo 2">
            <a:extLst>
              <a:ext uri="{FF2B5EF4-FFF2-40B4-BE49-F238E27FC236}">
                <a16:creationId xmlns:a16="http://schemas.microsoft.com/office/drawing/2014/main" id="{848EF946-C64D-4DB1-9162-E2B32364226C}"/>
              </a:ext>
            </a:extLst>
          </p:cNvPr>
          <p:cNvSpPr/>
          <p:nvPr/>
        </p:nvSpPr>
        <p:spPr>
          <a:xfrm>
            <a:off x="3875715" y="1595956"/>
            <a:ext cx="4781724" cy="62917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D81F84">
                    <a:lumMod val="75000"/>
                  </a:srgbClr>
                </a:solidFill>
                <a:effectLst/>
                <a:uLnTx/>
                <a:uFillTx/>
                <a:latin typeface="Calibri" panose="020F0502020204030204"/>
                <a:ea typeface="+mn-ea"/>
                <a:cs typeface="+mn-cs"/>
              </a:rPr>
              <a:t>I. RATIO</a:t>
            </a:r>
          </a:p>
        </p:txBody>
      </p:sp>
      <p:sp>
        <p:nvSpPr>
          <p:cNvPr id="7" name="Segnaposto testo 7">
            <a:extLst>
              <a:ext uri="{FF2B5EF4-FFF2-40B4-BE49-F238E27FC236}">
                <a16:creationId xmlns:a16="http://schemas.microsoft.com/office/drawing/2014/main" id="{38275A66-A725-4448-83BF-723080D58870}"/>
              </a:ext>
            </a:extLst>
          </p:cNvPr>
          <p:cNvSpPr txBox="1">
            <a:spLocks/>
          </p:cNvSpPr>
          <p:nvPr/>
        </p:nvSpPr>
        <p:spPr>
          <a:xfrm>
            <a:off x="6270770" y="2525086"/>
            <a:ext cx="5469622" cy="3296873"/>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800"/>
              </a:spcAft>
              <a:buFontTx/>
              <a:buNone/>
              <a:defRPr sz="2000" kern="1200">
                <a:solidFill>
                  <a:srgbClr val="FFFFFF"/>
                </a:solidFill>
                <a:latin typeface="Calibri" panose="020F0502020204030204" pitchFamily="34" charset="0"/>
                <a:ea typeface="+mn-ea"/>
                <a:cs typeface="Calibri" panose="020F0502020204030204" pitchFamily="34" charset="0"/>
              </a:defRPr>
            </a:lvl1pPr>
            <a:lvl2pPr marL="479988" indent="-479988" algn="l" defTabSz="914377" rtl="0" eaLnBrk="1" latinLnBrk="0" hangingPunct="1">
              <a:lnSpc>
                <a:spcPct val="100000"/>
              </a:lnSpc>
              <a:spcBef>
                <a:spcPts val="0"/>
              </a:spcBef>
              <a:spcAft>
                <a:spcPts val="800"/>
              </a:spcAft>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2pPr>
            <a:lvl3pPr marL="959976" indent="-479988" algn="l" defTabSz="914377" rtl="0" eaLnBrk="1" latinLnBrk="0" hangingPunct="1">
              <a:lnSpc>
                <a:spcPct val="100000"/>
              </a:lnSpc>
              <a:spcBef>
                <a:spcPts val="0"/>
              </a:spcBef>
              <a:spcAft>
                <a:spcPts val="800"/>
              </a:spcAft>
              <a:buFont typeface="Calibri" panose="020F0502020204030204" pitchFamily="34" charset="0"/>
              <a:buChar char="–"/>
              <a:defRPr sz="2000" kern="1200">
                <a:solidFill>
                  <a:srgbClr val="FFFFFF"/>
                </a:solidFill>
                <a:latin typeface="Calibri" panose="020F0502020204030204" pitchFamily="34" charset="0"/>
                <a:ea typeface="+mn-ea"/>
                <a:cs typeface="Calibri" panose="020F0502020204030204" pitchFamily="34" charset="0"/>
              </a:defRPr>
            </a:lvl3pPr>
            <a:lvl4pPr marL="1439964" indent="-479988" algn="l" defTabSz="914377" rtl="0" eaLnBrk="1" latinLnBrk="0" hangingPunct="1">
              <a:lnSpc>
                <a:spcPct val="100000"/>
              </a:lnSpc>
              <a:spcBef>
                <a:spcPts val="0"/>
              </a:spcBef>
              <a:spcAft>
                <a:spcPts val="800"/>
              </a:spcAft>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4pPr>
            <a:lvl5pPr marL="1919952" indent="-479988" algn="l" defTabSz="914377" rtl="0" eaLnBrk="1" latinLnBrk="0" hangingPunct="1">
              <a:lnSpc>
                <a:spcPct val="90000"/>
              </a:lnSpc>
              <a:spcBef>
                <a:spcPts val="500"/>
              </a:spcBef>
              <a:buFont typeface="Calibri" panose="020F0502020204030204" pitchFamily="34" charset="0"/>
              <a:buChar char="–"/>
              <a:defRPr sz="2000" kern="1200">
                <a:solidFill>
                  <a:srgbClr val="FFFFFF"/>
                </a:solidFill>
                <a:latin typeface="Calibri" panose="020F0502020204030204" pitchFamily="34" charset="0"/>
                <a:ea typeface="+mn-ea"/>
                <a:cs typeface="Calibri" panose="020F050202020403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6pPr>
            <a:lvl7pPr marL="2971726" indent="-228594" algn="l" defTabSz="914377" rtl="0" eaLnBrk="1" latinLnBrk="0" hangingPunct="1">
              <a:lnSpc>
                <a:spcPct val="90000"/>
              </a:lnSpc>
              <a:spcBef>
                <a:spcPts val="500"/>
              </a:spcBef>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7pPr>
            <a:lvl8pPr marL="3428914" indent="-228594" algn="l" defTabSz="914377" rtl="0" eaLnBrk="1" latinLnBrk="0" hangingPunct="1">
              <a:lnSpc>
                <a:spcPct val="90000"/>
              </a:lnSpc>
              <a:spcBef>
                <a:spcPts val="500"/>
              </a:spcBef>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8pPr>
            <a:lvl9pPr marL="3886103" indent="-228594" algn="l" defTabSz="914377" rtl="0" eaLnBrk="1" latinLnBrk="0" hangingPunct="1">
              <a:lnSpc>
                <a:spcPct val="90000"/>
              </a:lnSpc>
              <a:spcBef>
                <a:spcPts val="500"/>
              </a:spcBef>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9pPr>
          </a:lstStyle>
          <a:p>
            <a:pPr marL="0" marR="0" lvl="0" indent="0" algn="ctr" defTabSz="914377" rtl="0" eaLnBrk="1" fontAlgn="auto" latinLnBrk="0" hangingPunct="1">
              <a:lnSpc>
                <a:spcPct val="100000"/>
              </a:lnSpc>
              <a:spcBef>
                <a:spcPts val="0"/>
              </a:spcBef>
              <a:spcAft>
                <a:spcPts val="800"/>
              </a:spcAft>
              <a:buClrTx/>
              <a:buSzTx/>
              <a:buFontTx/>
              <a:buNone/>
              <a:tabLst/>
              <a:defRPr/>
            </a:pPr>
            <a:r>
              <a:rPr kumimoji="0" lang="it-IT"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Legge 179/2017</a:t>
            </a:r>
          </a:p>
          <a:p>
            <a:pPr marL="0" marR="0" lvl="0" indent="0" algn="just" defTabSz="914377" rtl="0" eaLnBrk="1" fontAlgn="auto" latinLnBrk="0" hangingPunct="1">
              <a:lnSpc>
                <a:spcPct val="100000"/>
              </a:lnSpc>
              <a:spcBef>
                <a:spcPts val="0"/>
              </a:spcBef>
              <a:spcAft>
                <a:spcPts val="800"/>
              </a:spcAft>
              <a:buClrTx/>
              <a:buSzTx/>
              <a:buFontTx/>
              <a:buNone/>
              <a:tabLst/>
              <a:defRPr/>
            </a:pPr>
            <a:r>
              <a:rPr kumimoji="0" lang="it-IT"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Come precisato dal Presidente della Repubblica in occasione della promulgazione, lo </a:t>
            </a:r>
            <a:r>
              <a:rPr kumimoji="0" lang="it-IT"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scopo</a:t>
            </a:r>
            <a:r>
              <a:rPr kumimoji="0" lang="it-IT"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della l. 179/2017 è quello di “</a:t>
            </a:r>
            <a:r>
              <a:rPr kumimoji="0" lang="it-IT" sz="1800" b="0" i="1" u="sng"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tutelare l’attività di segnalazione di condotte illecite attraverso la garanzia dell’anonimato, la protezione nei confronti di misure discriminatorie o ritorsiva incidenti nell’ambito del rapporto di lavoro</a:t>
            </a:r>
            <a:r>
              <a:rPr kumimoji="0" lang="it-IT" sz="1800" b="0" i="1"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nonché mediante la previsione di una giusta causa per quanto concerne la rivelazione di notizie coperte da determinati obblighi di segreto</a:t>
            </a:r>
            <a:r>
              <a:rPr kumimoji="0" lang="it-IT"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t>
            </a:r>
          </a:p>
          <a:p>
            <a:pPr marL="0" marR="0" lvl="0" indent="0" algn="l" defTabSz="914377" rtl="0" eaLnBrk="1" fontAlgn="auto" latinLnBrk="0" hangingPunct="1">
              <a:lnSpc>
                <a:spcPct val="100000"/>
              </a:lnSpc>
              <a:spcBef>
                <a:spcPts val="0"/>
              </a:spcBef>
              <a:spcAft>
                <a:spcPts val="800"/>
              </a:spcAft>
              <a:buClrTx/>
              <a:buSzTx/>
              <a:buFontTx/>
              <a:buNone/>
              <a:tabLst/>
              <a:defRPr/>
            </a:pPr>
            <a:endParaRPr kumimoji="0" lang="it-IT" sz="20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l" defTabSz="914377" rtl="0" eaLnBrk="1" fontAlgn="auto" latinLnBrk="0" hangingPunct="1">
              <a:lnSpc>
                <a:spcPct val="100000"/>
              </a:lnSpc>
              <a:spcBef>
                <a:spcPts val="0"/>
              </a:spcBef>
              <a:spcAft>
                <a:spcPts val="800"/>
              </a:spcAft>
              <a:buClrTx/>
              <a:buSzTx/>
              <a:buFontTx/>
              <a:buNone/>
              <a:tabLst/>
              <a:defRPr/>
            </a:pPr>
            <a:endParaRPr kumimoji="0" lang="it-IT" sz="20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l" defTabSz="914377" rtl="0" eaLnBrk="1" fontAlgn="auto" latinLnBrk="0" hangingPunct="1">
              <a:lnSpc>
                <a:spcPct val="100000"/>
              </a:lnSpc>
              <a:spcBef>
                <a:spcPts val="0"/>
              </a:spcBef>
              <a:spcAft>
                <a:spcPts val="800"/>
              </a:spcAft>
              <a:buClrTx/>
              <a:buSzTx/>
              <a:buFontTx/>
              <a:buNone/>
              <a:tabLst/>
              <a:defRPr/>
            </a:pPr>
            <a:endParaRPr kumimoji="0" lang="it-IT" sz="20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l" defTabSz="914377" rtl="0" eaLnBrk="1" fontAlgn="auto" latinLnBrk="0" hangingPunct="1">
              <a:lnSpc>
                <a:spcPct val="100000"/>
              </a:lnSpc>
              <a:spcBef>
                <a:spcPts val="0"/>
              </a:spcBef>
              <a:spcAft>
                <a:spcPts val="800"/>
              </a:spcAft>
              <a:buClrTx/>
              <a:buSzTx/>
              <a:buFontTx/>
              <a:buNone/>
              <a:tabLst/>
              <a:defRPr/>
            </a:pPr>
            <a:endParaRPr kumimoji="0" lang="en-GB" sz="20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41503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A8E00EFF-BD8C-4B37-9E6D-FE0F72F11842}"/>
              </a:ext>
            </a:extLst>
          </p:cNvPr>
          <p:cNvPicPr>
            <a:picLocks noChangeAspect="1"/>
          </p:cNvPicPr>
          <p:nvPr/>
        </p:nvPicPr>
        <p:blipFill>
          <a:blip r:embed="rId3"/>
          <a:stretch>
            <a:fillRect/>
          </a:stretch>
        </p:blipFill>
        <p:spPr>
          <a:xfrm>
            <a:off x="9530333" y="336000"/>
            <a:ext cx="2133335" cy="384000"/>
          </a:xfrm>
          <a:prstGeom prst="rect">
            <a:avLst/>
          </a:prstGeom>
        </p:spPr>
      </p:pic>
      <p:sp>
        <p:nvSpPr>
          <p:cNvPr id="6" name="Titolo 5">
            <a:extLst>
              <a:ext uri="{FF2B5EF4-FFF2-40B4-BE49-F238E27FC236}">
                <a16:creationId xmlns:a16="http://schemas.microsoft.com/office/drawing/2014/main" id="{BC4DB19D-67DD-4FE5-A3DD-2AF864BD92B7}"/>
              </a:ext>
            </a:extLst>
          </p:cNvPr>
          <p:cNvSpPr>
            <a:spLocks noGrp="1"/>
          </p:cNvSpPr>
          <p:nvPr>
            <p:ph type="title"/>
          </p:nvPr>
        </p:nvSpPr>
        <p:spPr>
          <a:xfrm>
            <a:off x="134223" y="151002"/>
            <a:ext cx="5721293" cy="1144998"/>
          </a:xfrm>
        </p:spPr>
        <p:txBody>
          <a:bodyPr/>
          <a:lstStyle/>
          <a:p>
            <a:pPr algn="ctr"/>
            <a:r>
              <a:rPr lang="en-GB" sz="2400" b="1" dirty="0"/>
              <a:t>Whistleblowing: </a:t>
            </a:r>
            <a:r>
              <a:rPr lang="en-GB" sz="2400" b="1" dirty="0" err="1"/>
              <a:t>conto</a:t>
            </a:r>
            <a:r>
              <a:rPr lang="en-GB" sz="2400" b="1" dirty="0"/>
              <a:t> </a:t>
            </a:r>
            <a:r>
              <a:rPr lang="en-GB" sz="2400" b="1" dirty="0" err="1"/>
              <a:t>alla</a:t>
            </a:r>
            <a:r>
              <a:rPr lang="en-GB" sz="2400" b="1" dirty="0"/>
              <a:t> </a:t>
            </a:r>
            <a:r>
              <a:rPr lang="en-GB" sz="2400" b="1" dirty="0" err="1"/>
              <a:t>rovescia</a:t>
            </a:r>
            <a:r>
              <a:rPr lang="en-GB" sz="2400" b="1" dirty="0"/>
              <a:t> per le </a:t>
            </a:r>
            <a:r>
              <a:rPr lang="en-GB" sz="2400" b="1" dirty="0" err="1"/>
              <a:t>nuove</a:t>
            </a:r>
            <a:r>
              <a:rPr lang="en-GB" sz="2400" b="1" dirty="0"/>
              <a:t> </a:t>
            </a:r>
            <a:r>
              <a:rPr lang="en-GB" sz="2400" b="1" dirty="0" err="1"/>
              <a:t>norme</a:t>
            </a:r>
            <a:r>
              <a:rPr lang="en-GB" sz="2400" b="1" dirty="0"/>
              <a:t> e </a:t>
            </a:r>
            <a:r>
              <a:rPr lang="en-GB" sz="2400" b="1" dirty="0" err="1"/>
              <a:t>impatto</a:t>
            </a:r>
            <a:r>
              <a:rPr lang="en-GB" sz="2400" b="1" dirty="0"/>
              <a:t> </a:t>
            </a:r>
            <a:r>
              <a:rPr lang="en-GB" sz="2400" b="1" dirty="0" err="1"/>
              <a:t>sulle</a:t>
            </a:r>
            <a:r>
              <a:rPr lang="en-GB" sz="2400" b="1" dirty="0"/>
              <a:t> </a:t>
            </a:r>
            <a:r>
              <a:rPr lang="en-GB" sz="2400" b="1" dirty="0" err="1"/>
              <a:t>imprese</a:t>
            </a:r>
            <a:endParaRPr lang="en-GB" sz="2400" dirty="0"/>
          </a:p>
        </p:txBody>
      </p:sp>
      <p:sp>
        <p:nvSpPr>
          <p:cNvPr id="8" name="Segnaposto testo 7">
            <a:extLst>
              <a:ext uri="{FF2B5EF4-FFF2-40B4-BE49-F238E27FC236}">
                <a16:creationId xmlns:a16="http://schemas.microsoft.com/office/drawing/2014/main" id="{D4E1E45B-30A5-4DB1-B8E2-C71E37955F2F}"/>
              </a:ext>
            </a:extLst>
          </p:cNvPr>
          <p:cNvSpPr>
            <a:spLocks noGrp="1"/>
          </p:cNvSpPr>
          <p:nvPr>
            <p:ph type="body" sz="quarter" idx="12"/>
          </p:nvPr>
        </p:nvSpPr>
        <p:spPr>
          <a:xfrm>
            <a:off x="192947" y="2525086"/>
            <a:ext cx="5469622" cy="3296873"/>
          </a:xfrm>
        </p:spPr>
        <p:txBody>
          <a:bodyPr vert="horz" lIns="0" tIns="0" rIns="0" bIns="0" rtlCol="0">
            <a:noAutofit/>
          </a:bodyPr>
          <a:lstStyle/>
          <a:p>
            <a:pPr algn="ctr"/>
            <a:r>
              <a:rPr lang="it-IT" sz="1600" b="1" dirty="0"/>
              <a:t>Direttiva 2019/1937 (Art. 2 Cons. da 3 a 21)</a:t>
            </a:r>
          </a:p>
          <a:p>
            <a:pPr algn="just"/>
            <a:r>
              <a:rPr lang="it-IT" sz="1600" dirty="0"/>
              <a:t>“</a:t>
            </a:r>
            <a:r>
              <a:rPr lang="it-IT" sz="1600" i="1" dirty="0"/>
              <a:t>La presente Direttiva stabilisce norme minime comuni di protezione delle persone che segnalano … violazioni del diritto dell’Unione … </a:t>
            </a:r>
            <a:r>
              <a:rPr lang="it-IT" sz="1600" i="1" u="sng" dirty="0"/>
              <a:t>relativamente ai seguenti settori </a:t>
            </a:r>
            <a:r>
              <a:rPr lang="it-IT" sz="1600" i="1" dirty="0"/>
              <a:t>… violazioni che ledono interessi finanziari dell’Unione … violazioni riguardanti il mercato interno … in materia di concorrenza … di imposta sulle società …</a:t>
            </a:r>
            <a:r>
              <a:rPr lang="it-IT" sz="1600" dirty="0"/>
              <a:t>” </a:t>
            </a:r>
          </a:p>
          <a:p>
            <a:pPr algn="just"/>
            <a:r>
              <a:rPr lang="it-IT" sz="1400" dirty="0"/>
              <a:t>(“</a:t>
            </a:r>
            <a:r>
              <a:rPr lang="it-IT" sz="1400" i="1" dirty="0"/>
              <a:t>appalti pubblici; servizi, prodotti e mercati finanziarie prevenzione del riciclaggio e del finanziamento del terrorismo; sicurezza e conformità dei prodotti; sicurezza dei trasporti; tutela dell’ambiente; radioprotezione e sicurezza nucleare; sicurezza degli alimenti e dei mangimi …; salute pubblica; protezione dei consumatori; tutela della vita privata protezione dei dati personali e sicurezza delle reti e dei sistemi informativi</a:t>
            </a:r>
            <a:r>
              <a:rPr lang="it-IT" sz="1400" dirty="0"/>
              <a:t>”)</a:t>
            </a:r>
          </a:p>
          <a:p>
            <a:pPr algn="ctr"/>
            <a:endParaRPr lang="it-IT" sz="1600" b="1" dirty="0"/>
          </a:p>
          <a:p>
            <a:pPr algn="ctr"/>
            <a:endParaRPr lang="it-IT" sz="1600" b="1" dirty="0"/>
          </a:p>
          <a:p>
            <a:pPr algn="ctr"/>
            <a:endParaRPr lang="it-IT" sz="1600" b="1" dirty="0"/>
          </a:p>
          <a:p>
            <a:pPr algn="ctr"/>
            <a:endParaRPr lang="it-IT" sz="1600" b="1" dirty="0"/>
          </a:p>
          <a:p>
            <a:pPr algn="ctr"/>
            <a:endParaRPr lang="en-GB" sz="1600" b="1" dirty="0"/>
          </a:p>
        </p:txBody>
      </p:sp>
      <p:sp>
        <p:nvSpPr>
          <p:cNvPr id="3" name="Rettangolo 2">
            <a:extLst>
              <a:ext uri="{FF2B5EF4-FFF2-40B4-BE49-F238E27FC236}">
                <a16:creationId xmlns:a16="http://schemas.microsoft.com/office/drawing/2014/main" id="{848EF946-C64D-4DB1-9162-E2B32364226C}"/>
              </a:ext>
            </a:extLst>
          </p:cNvPr>
          <p:cNvSpPr/>
          <p:nvPr/>
        </p:nvSpPr>
        <p:spPr>
          <a:xfrm>
            <a:off x="3695351" y="1595956"/>
            <a:ext cx="5310230" cy="71101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D81F84">
                    <a:lumMod val="75000"/>
                  </a:srgbClr>
                </a:solidFill>
                <a:effectLst/>
                <a:uLnTx/>
                <a:uFillTx/>
                <a:latin typeface="Calibri" panose="020F0502020204030204"/>
                <a:ea typeface="+mn-ea"/>
                <a:cs typeface="+mn-cs"/>
              </a:rPr>
              <a:t>II. AMBITO DI APPLICAZIONE SISTEMATICO</a:t>
            </a:r>
          </a:p>
        </p:txBody>
      </p:sp>
      <p:sp>
        <p:nvSpPr>
          <p:cNvPr id="7" name="Segnaposto testo 7">
            <a:extLst>
              <a:ext uri="{FF2B5EF4-FFF2-40B4-BE49-F238E27FC236}">
                <a16:creationId xmlns:a16="http://schemas.microsoft.com/office/drawing/2014/main" id="{38275A66-A725-4448-83BF-723080D58870}"/>
              </a:ext>
            </a:extLst>
          </p:cNvPr>
          <p:cNvSpPr txBox="1">
            <a:spLocks/>
          </p:cNvSpPr>
          <p:nvPr/>
        </p:nvSpPr>
        <p:spPr>
          <a:xfrm>
            <a:off x="6270770" y="2525086"/>
            <a:ext cx="5469622" cy="3296873"/>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800"/>
              </a:spcAft>
              <a:buFontTx/>
              <a:buNone/>
              <a:defRPr sz="2000" kern="1200">
                <a:solidFill>
                  <a:srgbClr val="FFFFFF"/>
                </a:solidFill>
                <a:latin typeface="Calibri" panose="020F0502020204030204" pitchFamily="34" charset="0"/>
                <a:ea typeface="+mn-ea"/>
                <a:cs typeface="Calibri" panose="020F0502020204030204" pitchFamily="34" charset="0"/>
              </a:defRPr>
            </a:lvl1pPr>
            <a:lvl2pPr marL="479988" indent="-479988" algn="l" defTabSz="914377" rtl="0" eaLnBrk="1" latinLnBrk="0" hangingPunct="1">
              <a:lnSpc>
                <a:spcPct val="100000"/>
              </a:lnSpc>
              <a:spcBef>
                <a:spcPts val="0"/>
              </a:spcBef>
              <a:spcAft>
                <a:spcPts val="800"/>
              </a:spcAft>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2pPr>
            <a:lvl3pPr marL="959976" indent="-479988" algn="l" defTabSz="914377" rtl="0" eaLnBrk="1" latinLnBrk="0" hangingPunct="1">
              <a:lnSpc>
                <a:spcPct val="100000"/>
              </a:lnSpc>
              <a:spcBef>
                <a:spcPts val="0"/>
              </a:spcBef>
              <a:spcAft>
                <a:spcPts val="800"/>
              </a:spcAft>
              <a:buFont typeface="Calibri" panose="020F0502020204030204" pitchFamily="34" charset="0"/>
              <a:buChar char="–"/>
              <a:defRPr sz="2000" kern="1200">
                <a:solidFill>
                  <a:srgbClr val="FFFFFF"/>
                </a:solidFill>
                <a:latin typeface="Calibri" panose="020F0502020204030204" pitchFamily="34" charset="0"/>
                <a:ea typeface="+mn-ea"/>
                <a:cs typeface="Calibri" panose="020F0502020204030204" pitchFamily="34" charset="0"/>
              </a:defRPr>
            </a:lvl3pPr>
            <a:lvl4pPr marL="1439964" indent="-479988" algn="l" defTabSz="914377" rtl="0" eaLnBrk="1" latinLnBrk="0" hangingPunct="1">
              <a:lnSpc>
                <a:spcPct val="100000"/>
              </a:lnSpc>
              <a:spcBef>
                <a:spcPts val="0"/>
              </a:spcBef>
              <a:spcAft>
                <a:spcPts val="800"/>
              </a:spcAft>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4pPr>
            <a:lvl5pPr marL="1919952" indent="-479988" algn="l" defTabSz="914377" rtl="0" eaLnBrk="1" latinLnBrk="0" hangingPunct="1">
              <a:lnSpc>
                <a:spcPct val="90000"/>
              </a:lnSpc>
              <a:spcBef>
                <a:spcPts val="500"/>
              </a:spcBef>
              <a:buFont typeface="Calibri" panose="020F0502020204030204" pitchFamily="34" charset="0"/>
              <a:buChar char="–"/>
              <a:defRPr sz="2000" kern="1200">
                <a:solidFill>
                  <a:srgbClr val="FFFFFF"/>
                </a:solidFill>
                <a:latin typeface="Calibri" panose="020F0502020204030204" pitchFamily="34" charset="0"/>
                <a:ea typeface="+mn-ea"/>
                <a:cs typeface="Calibri" panose="020F050202020403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6pPr>
            <a:lvl7pPr marL="2971726" indent="-228594" algn="l" defTabSz="914377" rtl="0" eaLnBrk="1" latinLnBrk="0" hangingPunct="1">
              <a:lnSpc>
                <a:spcPct val="90000"/>
              </a:lnSpc>
              <a:spcBef>
                <a:spcPts val="500"/>
              </a:spcBef>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7pPr>
            <a:lvl8pPr marL="3428914" indent="-228594" algn="l" defTabSz="914377" rtl="0" eaLnBrk="1" latinLnBrk="0" hangingPunct="1">
              <a:lnSpc>
                <a:spcPct val="90000"/>
              </a:lnSpc>
              <a:spcBef>
                <a:spcPts val="500"/>
              </a:spcBef>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8pPr>
            <a:lvl9pPr marL="3886103" indent="-228594" algn="l" defTabSz="914377" rtl="0" eaLnBrk="1" latinLnBrk="0" hangingPunct="1">
              <a:lnSpc>
                <a:spcPct val="90000"/>
              </a:lnSpc>
              <a:spcBef>
                <a:spcPts val="500"/>
              </a:spcBef>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9pPr>
          </a:lstStyle>
          <a:p>
            <a:pPr marL="0" marR="0" lvl="0" indent="0" algn="ctr" defTabSz="914377" rtl="0" eaLnBrk="1" fontAlgn="auto" latinLnBrk="0" hangingPunct="1">
              <a:lnSpc>
                <a:spcPct val="100000"/>
              </a:lnSpc>
              <a:spcBef>
                <a:spcPts val="0"/>
              </a:spcBef>
              <a:spcAft>
                <a:spcPts val="800"/>
              </a:spcAft>
              <a:buClrTx/>
              <a:buSzTx/>
              <a:buFontTx/>
              <a:buNone/>
              <a:tabLst/>
              <a:defRPr/>
            </a:pPr>
            <a:r>
              <a:rPr kumimoji="0" lang="it-IT"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Legge 179/2017 (art. 2)</a:t>
            </a:r>
          </a:p>
          <a:p>
            <a:pPr marL="0" marR="0" lvl="0" indent="0" algn="just" defTabSz="914377" rtl="0" eaLnBrk="1" fontAlgn="auto" latinLnBrk="0" hangingPunct="1">
              <a:lnSpc>
                <a:spcPct val="100000"/>
              </a:lnSpc>
              <a:spcBef>
                <a:spcPts val="0"/>
              </a:spcBef>
              <a:spcAft>
                <a:spcPts val="800"/>
              </a:spcAft>
              <a:buClrTx/>
              <a:buSzTx/>
              <a:buFontTx/>
              <a:buNone/>
              <a:tabLst/>
              <a:defRPr/>
            </a:pPr>
            <a:r>
              <a:rPr kumimoji="0" lang="it-IT"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Dati gli inequivoci riferimenti “</a:t>
            </a:r>
            <a:r>
              <a:rPr kumimoji="0" lang="it-IT" sz="1600" b="0" i="1" u="sng"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All’articolo 6 del decreto legislativo 8 giugno 2001, n. 231</a:t>
            </a:r>
            <a:r>
              <a:rPr kumimoji="0" lang="it-IT"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da parte del comma 2 bis, e ai “soggetti … di cui al comma 2 bis” da parte del comma 2-ter, l’ambito sistematico </a:t>
            </a:r>
            <a:r>
              <a:rPr kumimoji="0" lang="it-IT" sz="1600" b="0" i="0" u="sng"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coincide con quello di adozione dei modelli di organizzazione, gestione e controllo</a:t>
            </a:r>
            <a:r>
              <a:rPr kumimoji="0" lang="it-IT"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t>
            </a:r>
          </a:p>
          <a:p>
            <a:pPr marL="0" marR="0" lvl="0" indent="0" algn="just" defTabSz="914377" rtl="0" eaLnBrk="1" fontAlgn="auto" latinLnBrk="0" hangingPunct="1">
              <a:lnSpc>
                <a:spcPct val="100000"/>
              </a:lnSpc>
              <a:spcBef>
                <a:spcPts val="0"/>
              </a:spcBef>
              <a:spcAft>
                <a:spcPts val="800"/>
              </a:spcAft>
              <a:buClrTx/>
              <a:buSzTx/>
              <a:buFontTx/>
              <a:buNone/>
              <a:tabLst/>
              <a:defRPr/>
            </a:pPr>
            <a:r>
              <a:rPr kumimoji="0" lang="it-IT"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t>
            </a:r>
            <a:r>
              <a:rPr kumimoji="0" lang="it-IT" sz="1600" b="0" i="1"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Di conseguenza, la legge prevede per le </a:t>
            </a:r>
            <a:r>
              <a:rPr kumimoji="0" lang="it-IT"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[società] </a:t>
            </a:r>
            <a:r>
              <a:rPr kumimoji="0" lang="it-IT" sz="1600" b="0" i="1"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che adottano il modello organizzativo 231 l’obbligo di dare attuazione anche alle nuove misure; mentre </a:t>
            </a:r>
            <a:r>
              <a:rPr kumimoji="0" lang="it-IT" sz="1600" b="0" i="1" u="sng"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non sussistono elementi per ritenere che sia stato introdotto anche il più ampio obbligo di adottare il modello organizzativo</a:t>
            </a:r>
            <a:r>
              <a:rPr kumimoji="0" lang="it-IT"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(CONFINDUSTRIA, La disciplina in materia di whistleblowing - Nota illustrativa - Gennaio 2018).</a:t>
            </a:r>
          </a:p>
          <a:p>
            <a:pPr marL="0" marR="0" lvl="0" indent="0" algn="l" defTabSz="914377" rtl="0" eaLnBrk="1" fontAlgn="auto" latinLnBrk="0" hangingPunct="1">
              <a:lnSpc>
                <a:spcPct val="100000"/>
              </a:lnSpc>
              <a:spcBef>
                <a:spcPts val="0"/>
              </a:spcBef>
              <a:spcAft>
                <a:spcPts val="800"/>
              </a:spcAft>
              <a:buClrTx/>
              <a:buSzTx/>
              <a:buFontTx/>
              <a:buNone/>
              <a:tabLst/>
              <a:defRPr/>
            </a:pPr>
            <a:endParaRPr kumimoji="0" lang="it-IT" sz="20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l" defTabSz="914377" rtl="0" eaLnBrk="1" fontAlgn="auto" latinLnBrk="0" hangingPunct="1">
              <a:lnSpc>
                <a:spcPct val="100000"/>
              </a:lnSpc>
              <a:spcBef>
                <a:spcPts val="0"/>
              </a:spcBef>
              <a:spcAft>
                <a:spcPts val="800"/>
              </a:spcAft>
              <a:buClrTx/>
              <a:buSzTx/>
              <a:buFontTx/>
              <a:buNone/>
              <a:tabLst/>
              <a:defRPr/>
            </a:pPr>
            <a:endParaRPr kumimoji="0" lang="it-IT" sz="20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l" defTabSz="914377" rtl="0" eaLnBrk="1" fontAlgn="auto" latinLnBrk="0" hangingPunct="1">
              <a:lnSpc>
                <a:spcPct val="100000"/>
              </a:lnSpc>
              <a:spcBef>
                <a:spcPts val="0"/>
              </a:spcBef>
              <a:spcAft>
                <a:spcPts val="800"/>
              </a:spcAft>
              <a:buClrTx/>
              <a:buSzTx/>
              <a:buFontTx/>
              <a:buNone/>
              <a:tabLst/>
              <a:defRPr/>
            </a:pPr>
            <a:endParaRPr kumimoji="0" lang="it-IT" sz="20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l" defTabSz="914377" rtl="0" eaLnBrk="1" fontAlgn="auto" latinLnBrk="0" hangingPunct="1">
              <a:lnSpc>
                <a:spcPct val="100000"/>
              </a:lnSpc>
              <a:spcBef>
                <a:spcPts val="0"/>
              </a:spcBef>
              <a:spcAft>
                <a:spcPts val="800"/>
              </a:spcAft>
              <a:buClrTx/>
              <a:buSzTx/>
              <a:buFontTx/>
              <a:buNone/>
              <a:tabLst/>
              <a:defRPr/>
            </a:pPr>
            <a:endParaRPr kumimoji="0" lang="en-GB" sz="20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05342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A8E00EFF-BD8C-4B37-9E6D-FE0F72F11842}"/>
              </a:ext>
            </a:extLst>
          </p:cNvPr>
          <p:cNvPicPr>
            <a:picLocks noChangeAspect="1"/>
          </p:cNvPicPr>
          <p:nvPr/>
        </p:nvPicPr>
        <p:blipFill>
          <a:blip r:embed="rId3"/>
          <a:stretch>
            <a:fillRect/>
          </a:stretch>
        </p:blipFill>
        <p:spPr>
          <a:xfrm>
            <a:off x="9530333" y="336000"/>
            <a:ext cx="2133335" cy="384000"/>
          </a:xfrm>
          <a:prstGeom prst="rect">
            <a:avLst/>
          </a:prstGeom>
        </p:spPr>
      </p:pic>
      <p:sp>
        <p:nvSpPr>
          <p:cNvPr id="6" name="Titolo 5">
            <a:extLst>
              <a:ext uri="{FF2B5EF4-FFF2-40B4-BE49-F238E27FC236}">
                <a16:creationId xmlns:a16="http://schemas.microsoft.com/office/drawing/2014/main" id="{BC4DB19D-67DD-4FE5-A3DD-2AF864BD92B7}"/>
              </a:ext>
            </a:extLst>
          </p:cNvPr>
          <p:cNvSpPr>
            <a:spLocks noGrp="1"/>
          </p:cNvSpPr>
          <p:nvPr>
            <p:ph type="title"/>
          </p:nvPr>
        </p:nvSpPr>
        <p:spPr>
          <a:xfrm>
            <a:off x="134223" y="151002"/>
            <a:ext cx="5721293" cy="1144998"/>
          </a:xfrm>
        </p:spPr>
        <p:txBody>
          <a:bodyPr/>
          <a:lstStyle/>
          <a:p>
            <a:pPr algn="ctr"/>
            <a:r>
              <a:rPr lang="en-GB" sz="2400" b="1" dirty="0"/>
              <a:t>Whistleblowing: </a:t>
            </a:r>
            <a:r>
              <a:rPr lang="en-GB" sz="2400" b="1" dirty="0" err="1"/>
              <a:t>conto</a:t>
            </a:r>
            <a:r>
              <a:rPr lang="en-GB" sz="2400" b="1" dirty="0"/>
              <a:t> </a:t>
            </a:r>
            <a:r>
              <a:rPr lang="en-GB" sz="2400" b="1" dirty="0" err="1"/>
              <a:t>alla</a:t>
            </a:r>
            <a:r>
              <a:rPr lang="en-GB" sz="2400" b="1" dirty="0"/>
              <a:t> </a:t>
            </a:r>
            <a:r>
              <a:rPr lang="en-GB" sz="2400" b="1" dirty="0" err="1"/>
              <a:t>rovescia</a:t>
            </a:r>
            <a:r>
              <a:rPr lang="en-GB" sz="2400" b="1" dirty="0"/>
              <a:t> per le </a:t>
            </a:r>
            <a:r>
              <a:rPr lang="en-GB" sz="2400" b="1" dirty="0" err="1"/>
              <a:t>nuove</a:t>
            </a:r>
            <a:r>
              <a:rPr lang="en-GB" sz="2400" b="1" dirty="0"/>
              <a:t> </a:t>
            </a:r>
            <a:r>
              <a:rPr lang="en-GB" sz="2400" b="1" dirty="0" err="1"/>
              <a:t>norme</a:t>
            </a:r>
            <a:r>
              <a:rPr lang="en-GB" sz="2400" b="1" dirty="0"/>
              <a:t> e </a:t>
            </a:r>
            <a:r>
              <a:rPr lang="en-GB" sz="2400" b="1" dirty="0" err="1"/>
              <a:t>impatto</a:t>
            </a:r>
            <a:r>
              <a:rPr lang="en-GB" sz="2400" b="1" dirty="0"/>
              <a:t> </a:t>
            </a:r>
            <a:r>
              <a:rPr lang="en-GB" sz="2400" b="1" dirty="0" err="1"/>
              <a:t>sulle</a:t>
            </a:r>
            <a:r>
              <a:rPr lang="en-GB" sz="2400" b="1" dirty="0"/>
              <a:t> </a:t>
            </a:r>
            <a:r>
              <a:rPr lang="en-GB" sz="2400" b="1" dirty="0" err="1"/>
              <a:t>imprese</a:t>
            </a:r>
            <a:endParaRPr lang="en-GB" sz="2400" dirty="0"/>
          </a:p>
        </p:txBody>
      </p:sp>
      <p:sp>
        <p:nvSpPr>
          <p:cNvPr id="8" name="Segnaposto testo 7">
            <a:extLst>
              <a:ext uri="{FF2B5EF4-FFF2-40B4-BE49-F238E27FC236}">
                <a16:creationId xmlns:a16="http://schemas.microsoft.com/office/drawing/2014/main" id="{D4E1E45B-30A5-4DB1-B8E2-C71E37955F2F}"/>
              </a:ext>
            </a:extLst>
          </p:cNvPr>
          <p:cNvSpPr>
            <a:spLocks noGrp="1"/>
          </p:cNvSpPr>
          <p:nvPr>
            <p:ph type="body" sz="quarter" idx="12"/>
          </p:nvPr>
        </p:nvSpPr>
        <p:spPr>
          <a:xfrm>
            <a:off x="192947" y="2525086"/>
            <a:ext cx="5469622" cy="3540154"/>
          </a:xfrm>
        </p:spPr>
        <p:txBody>
          <a:bodyPr vert="horz" lIns="0" tIns="0" rIns="0" bIns="0" rtlCol="0">
            <a:noAutofit/>
          </a:bodyPr>
          <a:lstStyle/>
          <a:p>
            <a:pPr algn="ctr"/>
            <a:r>
              <a:rPr lang="it-IT" sz="1400" b="1" dirty="0"/>
              <a:t>Direttiva 2019/1937 (Art. 4; Cons. 37, 38, 39 e 41)</a:t>
            </a:r>
          </a:p>
          <a:p>
            <a:pPr algn="just"/>
            <a:r>
              <a:rPr lang="it-IT" sz="1400" dirty="0"/>
              <a:t>“</a:t>
            </a:r>
            <a:r>
              <a:rPr lang="it-IT" sz="1400" i="1" dirty="0"/>
              <a:t>La presente direttiva si applica alle persone segnalanti che lavorano nel settore privato … che hanno acquisito informazioni sulle violazioni in un contesto lavorativo compresi almeno: a) le persone aventi la qualità di lavoratore </a:t>
            </a:r>
            <a:r>
              <a:rPr lang="it-IT" sz="1400" dirty="0"/>
              <a:t>[subordinato] </a:t>
            </a:r>
            <a:r>
              <a:rPr lang="it-IT" sz="1400" i="1" dirty="0"/>
              <a:t>…; b) le persone aventi la qualità di lavoratore autonomo …; c) gli azionisti e i membri dell’organo di amministrazione, direzione o vigilanza …, compresi … i volontari e i tirocinanti retribuiti e non retribuiti; c) qualsiasi persona che lavora sotto la supervisione e la direzione di appaltatori, subappaltatori e fornitori</a:t>
            </a:r>
            <a:r>
              <a:rPr lang="it-IT" sz="1400" dirty="0"/>
              <a:t>.” … “</a:t>
            </a:r>
            <a:r>
              <a:rPr lang="it-IT" sz="1400" i="1" dirty="0"/>
              <a:t>Le misure intese a proteggere le persone segnalanti … si applicano altresì, ove opportuno …: a) ai facilitatori [art. 5, n. 8: “persona che assiste una persona segnalante nel processo di segnalazione in un contesto lavorativo e la cui assistenza deve essere riservata”]; b) a terzi connessi con le persone segnalanti e che potrebbero rischiare ritorsioni in un contesto lavorativo, quali colleghi o parenti delle persone segnalanti; e c) ai soggetti giuridici di cui le persone segnalanti sono proprietarie, per cui lavorano o a cui sono altrimenti connesse in un contesto lavorativo</a:t>
            </a:r>
            <a:r>
              <a:rPr lang="it-IT" sz="1400" dirty="0"/>
              <a:t>.”</a:t>
            </a:r>
          </a:p>
          <a:p>
            <a:pPr algn="ctr"/>
            <a:endParaRPr lang="it-IT" sz="1400" b="1" dirty="0"/>
          </a:p>
          <a:p>
            <a:pPr algn="ctr"/>
            <a:endParaRPr lang="it-IT" sz="1400" b="1" dirty="0"/>
          </a:p>
          <a:p>
            <a:pPr algn="ctr"/>
            <a:endParaRPr lang="it-IT" sz="1400" b="1" dirty="0"/>
          </a:p>
          <a:p>
            <a:pPr algn="ctr"/>
            <a:endParaRPr lang="it-IT" sz="1400" b="1" dirty="0"/>
          </a:p>
          <a:p>
            <a:pPr algn="ctr"/>
            <a:endParaRPr lang="en-GB" sz="1400" b="1" dirty="0"/>
          </a:p>
        </p:txBody>
      </p:sp>
      <p:sp>
        <p:nvSpPr>
          <p:cNvPr id="3" name="Rettangolo 2">
            <a:extLst>
              <a:ext uri="{FF2B5EF4-FFF2-40B4-BE49-F238E27FC236}">
                <a16:creationId xmlns:a16="http://schemas.microsoft.com/office/drawing/2014/main" id="{848EF946-C64D-4DB1-9162-E2B32364226C}"/>
              </a:ext>
            </a:extLst>
          </p:cNvPr>
          <p:cNvSpPr/>
          <p:nvPr/>
        </p:nvSpPr>
        <p:spPr>
          <a:xfrm>
            <a:off x="3695351" y="1595956"/>
            <a:ext cx="5310230" cy="71101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D81F84">
                    <a:lumMod val="75000"/>
                  </a:srgbClr>
                </a:solidFill>
                <a:effectLst/>
                <a:uLnTx/>
                <a:uFillTx/>
                <a:latin typeface="Calibri" panose="020F0502020204030204"/>
                <a:ea typeface="+mn-ea"/>
                <a:cs typeface="+mn-cs"/>
              </a:rPr>
              <a:t>III. AMBITO DI APPLICAZIONE SOGGETTIVO</a:t>
            </a:r>
          </a:p>
        </p:txBody>
      </p:sp>
      <p:sp>
        <p:nvSpPr>
          <p:cNvPr id="7" name="Segnaposto testo 7">
            <a:extLst>
              <a:ext uri="{FF2B5EF4-FFF2-40B4-BE49-F238E27FC236}">
                <a16:creationId xmlns:a16="http://schemas.microsoft.com/office/drawing/2014/main" id="{38275A66-A725-4448-83BF-723080D58870}"/>
              </a:ext>
            </a:extLst>
          </p:cNvPr>
          <p:cNvSpPr txBox="1">
            <a:spLocks/>
          </p:cNvSpPr>
          <p:nvPr/>
        </p:nvSpPr>
        <p:spPr>
          <a:xfrm>
            <a:off x="6270770" y="2525086"/>
            <a:ext cx="5469622" cy="3540154"/>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800"/>
              </a:spcAft>
              <a:buFontTx/>
              <a:buNone/>
              <a:defRPr sz="2000" kern="1200">
                <a:solidFill>
                  <a:srgbClr val="FFFFFF"/>
                </a:solidFill>
                <a:latin typeface="Calibri" panose="020F0502020204030204" pitchFamily="34" charset="0"/>
                <a:ea typeface="+mn-ea"/>
                <a:cs typeface="Calibri" panose="020F0502020204030204" pitchFamily="34" charset="0"/>
              </a:defRPr>
            </a:lvl1pPr>
            <a:lvl2pPr marL="479988" indent="-479988" algn="l" defTabSz="914377" rtl="0" eaLnBrk="1" latinLnBrk="0" hangingPunct="1">
              <a:lnSpc>
                <a:spcPct val="100000"/>
              </a:lnSpc>
              <a:spcBef>
                <a:spcPts val="0"/>
              </a:spcBef>
              <a:spcAft>
                <a:spcPts val="800"/>
              </a:spcAft>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2pPr>
            <a:lvl3pPr marL="959976" indent="-479988" algn="l" defTabSz="914377" rtl="0" eaLnBrk="1" latinLnBrk="0" hangingPunct="1">
              <a:lnSpc>
                <a:spcPct val="100000"/>
              </a:lnSpc>
              <a:spcBef>
                <a:spcPts val="0"/>
              </a:spcBef>
              <a:spcAft>
                <a:spcPts val="800"/>
              </a:spcAft>
              <a:buFont typeface="Calibri" panose="020F0502020204030204" pitchFamily="34" charset="0"/>
              <a:buChar char="–"/>
              <a:defRPr sz="2000" kern="1200">
                <a:solidFill>
                  <a:srgbClr val="FFFFFF"/>
                </a:solidFill>
                <a:latin typeface="Calibri" panose="020F0502020204030204" pitchFamily="34" charset="0"/>
                <a:ea typeface="+mn-ea"/>
                <a:cs typeface="Calibri" panose="020F0502020204030204" pitchFamily="34" charset="0"/>
              </a:defRPr>
            </a:lvl3pPr>
            <a:lvl4pPr marL="1439964" indent="-479988" algn="l" defTabSz="914377" rtl="0" eaLnBrk="1" latinLnBrk="0" hangingPunct="1">
              <a:lnSpc>
                <a:spcPct val="100000"/>
              </a:lnSpc>
              <a:spcBef>
                <a:spcPts val="0"/>
              </a:spcBef>
              <a:spcAft>
                <a:spcPts val="800"/>
              </a:spcAft>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4pPr>
            <a:lvl5pPr marL="1919952" indent="-479988" algn="l" defTabSz="914377" rtl="0" eaLnBrk="1" latinLnBrk="0" hangingPunct="1">
              <a:lnSpc>
                <a:spcPct val="90000"/>
              </a:lnSpc>
              <a:spcBef>
                <a:spcPts val="500"/>
              </a:spcBef>
              <a:buFont typeface="Calibri" panose="020F0502020204030204" pitchFamily="34" charset="0"/>
              <a:buChar char="–"/>
              <a:defRPr sz="2000" kern="1200">
                <a:solidFill>
                  <a:srgbClr val="FFFFFF"/>
                </a:solidFill>
                <a:latin typeface="Calibri" panose="020F0502020204030204" pitchFamily="34" charset="0"/>
                <a:ea typeface="+mn-ea"/>
                <a:cs typeface="Calibri" panose="020F050202020403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6pPr>
            <a:lvl7pPr marL="2971726" indent="-228594" algn="l" defTabSz="914377" rtl="0" eaLnBrk="1" latinLnBrk="0" hangingPunct="1">
              <a:lnSpc>
                <a:spcPct val="90000"/>
              </a:lnSpc>
              <a:spcBef>
                <a:spcPts val="500"/>
              </a:spcBef>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7pPr>
            <a:lvl8pPr marL="3428914" indent="-228594" algn="l" defTabSz="914377" rtl="0" eaLnBrk="1" latinLnBrk="0" hangingPunct="1">
              <a:lnSpc>
                <a:spcPct val="90000"/>
              </a:lnSpc>
              <a:spcBef>
                <a:spcPts val="500"/>
              </a:spcBef>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8pPr>
            <a:lvl9pPr marL="3886103" indent="-228594" algn="l" defTabSz="914377" rtl="0" eaLnBrk="1" latinLnBrk="0" hangingPunct="1">
              <a:lnSpc>
                <a:spcPct val="90000"/>
              </a:lnSpc>
              <a:spcBef>
                <a:spcPts val="500"/>
              </a:spcBef>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9pPr>
          </a:lstStyle>
          <a:p>
            <a:pPr marL="0" marR="0" lvl="0" indent="0" algn="ctr" defTabSz="914377" rtl="0" eaLnBrk="1" fontAlgn="auto" latinLnBrk="0" hangingPunct="1">
              <a:lnSpc>
                <a:spcPct val="100000"/>
              </a:lnSpc>
              <a:spcBef>
                <a:spcPts val="0"/>
              </a:spcBef>
              <a:spcAft>
                <a:spcPts val="800"/>
              </a:spcAft>
              <a:buClrTx/>
              <a:buSzTx/>
              <a:buFontTx/>
              <a:buNone/>
              <a:tabLst/>
              <a:defRPr/>
            </a:pPr>
            <a:r>
              <a:rPr kumimoji="0" lang="it-IT"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Legge 179/2017 (art. 2)</a:t>
            </a:r>
          </a:p>
          <a:p>
            <a:pPr marL="0" marR="0" lvl="0" indent="0" algn="just" defTabSz="914377" rtl="0" eaLnBrk="1" fontAlgn="auto" latinLnBrk="0" hangingPunct="1">
              <a:lnSpc>
                <a:spcPct val="100000"/>
              </a:lnSpc>
              <a:spcBef>
                <a:spcPts val="0"/>
              </a:spcBef>
              <a:spcAft>
                <a:spcPts val="800"/>
              </a:spcAft>
              <a:buClrTx/>
              <a:buSzTx/>
              <a:buFontTx/>
              <a:buNone/>
              <a:tabLst/>
              <a:defRPr/>
            </a:pPr>
            <a:r>
              <a:rPr kumimoji="0" lang="it-IT"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La norma individua i “</a:t>
            </a:r>
            <a:r>
              <a:rPr kumimoji="0" lang="it-IT" sz="1600" b="1" i="1"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soggetti</a:t>
            </a:r>
            <a:r>
              <a:rPr kumimoji="0" lang="it-IT"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di riferimento rinviando a quelli “</a:t>
            </a:r>
            <a:r>
              <a:rPr kumimoji="0" lang="it-IT" sz="1600" b="0" i="1"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indicati nell’articolo 5, comma 1, lettere a) e b</a:t>
            </a:r>
            <a:r>
              <a:rPr kumimoji="0" lang="it-IT"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del d.lgs. 231/2001, cioè, rispettivamente </a:t>
            </a:r>
            <a:r>
              <a:rPr kumimoji="0" lang="it-IT"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i cosiddetti soggetti apicali </a:t>
            </a:r>
            <a:r>
              <a:rPr kumimoji="0" lang="it-IT"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it-IT" sz="1600" b="0" i="1"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persone che rivestono funzioni di rappresentanza, di amministrazione o di direzione dell’ente o di una sua unità organizzativa dotata di autonomia finanziaria e funzionale …” </a:t>
            </a:r>
            <a:r>
              <a:rPr kumimoji="0" lang="it-IT"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ed i cosiddetti </a:t>
            </a:r>
            <a:r>
              <a:rPr kumimoji="0" lang="it-IT"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soggetti sottoposti </a:t>
            </a:r>
            <a:r>
              <a:rPr kumimoji="0" lang="it-IT"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it-IT" sz="1600" b="0" i="1"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persone sottoposte alla direzione o alla vigilanza di uno dei soggetti di cui alla lettera a</a:t>
            </a:r>
            <a:r>
              <a:rPr kumimoji="0" lang="it-IT"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t>
            </a:r>
          </a:p>
          <a:p>
            <a:pPr marL="0" marR="0" lvl="0" indent="0" algn="just" defTabSz="914377" rtl="0" eaLnBrk="1" fontAlgn="auto" latinLnBrk="0" hangingPunct="1">
              <a:lnSpc>
                <a:spcPct val="100000"/>
              </a:lnSpc>
              <a:spcBef>
                <a:spcPts val="0"/>
              </a:spcBef>
              <a:spcAft>
                <a:spcPts val="800"/>
              </a:spcAft>
              <a:buClrTx/>
              <a:buSzTx/>
              <a:buFontTx/>
              <a:buNone/>
              <a:tabLst/>
              <a:defRPr/>
            </a:pPr>
            <a:endParaRPr kumimoji="0" lang="it-IT" sz="20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just" defTabSz="914377" rtl="0" eaLnBrk="1" fontAlgn="auto" latinLnBrk="0" hangingPunct="1">
              <a:lnSpc>
                <a:spcPct val="100000"/>
              </a:lnSpc>
              <a:spcBef>
                <a:spcPts val="0"/>
              </a:spcBef>
              <a:spcAft>
                <a:spcPts val="800"/>
              </a:spcAft>
              <a:buClrTx/>
              <a:buSzTx/>
              <a:buFontTx/>
              <a:buNone/>
              <a:tabLst/>
              <a:defRPr/>
            </a:pPr>
            <a:endParaRPr kumimoji="0" lang="it-IT" sz="20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l" defTabSz="914377" rtl="0" eaLnBrk="1" fontAlgn="auto" latinLnBrk="0" hangingPunct="1">
              <a:lnSpc>
                <a:spcPct val="100000"/>
              </a:lnSpc>
              <a:spcBef>
                <a:spcPts val="0"/>
              </a:spcBef>
              <a:spcAft>
                <a:spcPts val="800"/>
              </a:spcAft>
              <a:buClrTx/>
              <a:buSzTx/>
              <a:buFontTx/>
              <a:buNone/>
              <a:tabLst/>
              <a:defRPr/>
            </a:pPr>
            <a:endParaRPr kumimoji="0" lang="it-IT" sz="20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l" defTabSz="914377" rtl="0" eaLnBrk="1" fontAlgn="auto" latinLnBrk="0" hangingPunct="1">
              <a:lnSpc>
                <a:spcPct val="100000"/>
              </a:lnSpc>
              <a:spcBef>
                <a:spcPts val="0"/>
              </a:spcBef>
              <a:spcAft>
                <a:spcPts val="800"/>
              </a:spcAft>
              <a:buClrTx/>
              <a:buSzTx/>
              <a:buFontTx/>
              <a:buNone/>
              <a:tabLst/>
              <a:defRPr/>
            </a:pPr>
            <a:endParaRPr kumimoji="0" lang="en-GB" sz="20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207544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A8E00EFF-BD8C-4B37-9E6D-FE0F72F11842}"/>
              </a:ext>
            </a:extLst>
          </p:cNvPr>
          <p:cNvPicPr>
            <a:picLocks noChangeAspect="1"/>
          </p:cNvPicPr>
          <p:nvPr/>
        </p:nvPicPr>
        <p:blipFill>
          <a:blip r:embed="rId3"/>
          <a:stretch>
            <a:fillRect/>
          </a:stretch>
        </p:blipFill>
        <p:spPr>
          <a:xfrm>
            <a:off x="9530333" y="336000"/>
            <a:ext cx="2133335" cy="384000"/>
          </a:xfrm>
          <a:prstGeom prst="rect">
            <a:avLst/>
          </a:prstGeom>
        </p:spPr>
      </p:pic>
      <p:sp>
        <p:nvSpPr>
          <p:cNvPr id="6" name="Titolo 5">
            <a:extLst>
              <a:ext uri="{FF2B5EF4-FFF2-40B4-BE49-F238E27FC236}">
                <a16:creationId xmlns:a16="http://schemas.microsoft.com/office/drawing/2014/main" id="{BC4DB19D-67DD-4FE5-A3DD-2AF864BD92B7}"/>
              </a:ext>
            </a:extLst>
          </p:cNvPr>
          <p:cNvSpPr>
            <a:spLocks noGrp="1"/>
          </p:cNvSpPr>
          <p:nvPr>
            <p:ph type="title"/>
          </p:nvPr>
        </p:nvSpPr>
        <p:spPr>
          <a:xfrm>
            <a:off x="134223" y="151002"/>
            <a:ext cx="5721293" cy="1144998"/>
          </a:xfrm>
        </p:spPr>
        <p:txBody>
          <a:bodyPr/>
          <a:lstStyle/>
          <a:p>
            <a:pPr algn="ctr"/>
            <a:r>
              <a:rPr lang="en-GB" sz="2400" b="1" dirty="0"/>
              <a:t>Whistleblowing: </a:t>
            </a:r>
            <a:r>
              <a:rPr lang="en-GB" sz="2400" b="1" dirty="0" err="1"/>
              <a:t>conto</a:t>
            </a:r>
            <a:r>
              <a:rPr lang="en-GB" sz="2400" b="1" dirty="0"/>
              <a:t> </a:t>
            </a:r>
            <a:r>
              <a:rPr lang="en-GB" sz="2400" b="1" dirty="0" err="1"/>
              <a:t>alla</a:t>
            </a:r>
            <a:r>
              <a:rPr lang="en-GB" sz="2400" b="1" dirty="0"/>
              <a:t> </a:t>
            </a:r>
            <a:r>
              <a:rPr lang="en-GB" sz="2400" b="1" dirty="0" err="1"/>
              <a:t>rovescia</a:t>
            </a:r>
            <a:r>
              <a:rPr lang="en-GB" sz="2400" b="1" dirty="0"/>
              <a:t> per le </a:t>
            </a:r>
            <a:r>
              <a:rPr lang="en-GB" sz="2400" b="1" dirty="0" err="1"/>
              <a:t>nuove</a:t>
            </a:r>
            <a:r>
              <a:rPr lang="en-GB" sz="2400" b="1" dirty="0"/>
              <a:t> </a:t>
            </a:r>
            <a:r>
              <a:rPr lang="en-GB" sz="2400" b="1" dirty="0" err="1"/>
              <a:t>norme</a:t>
            </a:r>
            <a:r>
              <a:rPr lang="en-GB" sz="2400" b="1" dirty="0"/>
              <a:t> e </a:t>
            </a:r>
            <a:r>
              <a:rPr lang="en-GB" sz="2400" b="1" dirty="0" err="1"/>
              <a:t>impatto</a:t>
            </a:r>
            <a:r>
              <a:rPr lang="en-GB" sz="2400" b="1" dirty="0"/>
              <a:t> </a:t>
            </a:r>
            <a:r>
              <a:rPr lang="en-GB" sz="2400" b="1" dirty="0" err="1"/>
              <a:t>sulle</a:t>
            </a:r>
            <a:r>
              <a:rPr lang="en-GB" sz="2400" b="1" dirty="0"/>
              <a:t> </a:t>
            </a:r>
            <a:r>
              <a:rPr lang="en-GB" sz="2400" b="1" dirty="0" err="1"/>
              <a:t>imprese</a:t>
            </a:r>
            <a:endParaRPr lang="en-GB" sz="2400" dirty="0"/>
          </a:p>
        </p:txBody>
      </p:sp>
      <p:sp>
        <p:nvSpPr>
          <p:cNvPr id="8" name="Segnaposto testo 7">
            <a:extLst>
              <a:ext uri="{FF2B5EF4-FFF2-40B4-BE49-F238E27FC236}">
                <a16:creationId xmlns:a16="http://schemas.microsoft.com/office/drawing/2014/main" id="{D4E1E45B-30A5-4DB1-B8E2-C71E37955F2F}"/>
              </a:ext>
            </a:extLst>
          </p:cNvPr>
          <p:cNvSpPr>
            <a:spLocks noGrp="1"/>
          </p:cNvSpPr>
          <p:nvPr>
            <p:ph type="body" sz="quarter" idx="12"/>
          </p:nvPr>
        </p:nvSpPr>
        <p:spPr>
          <a:xfrm>
            <a:off x="613794" y="2239861"/>
            <a:ext cx="10830187" cy="3540154"/>
          </a:xfrm>
        </p:spPr>
        <p:txBody>
          <a:bodyPr vert="horz" lIns="0" tIns="0" rIns="0" bIns="0" rtlCol="0">
            <a:noAutofit/>
          </a:bodyPr>
          <a:lstStyle/>
          <a:p>
            <a:pPr algn="just"/>
            <a:r>
              <a:rPr lang="it-IT" sz="1800" dirty="0"/>
              <a:t>In pratica, </a:t>
            </a:r>
            <a:r>
              <a:rPr lang="it-IT" sz="1800" b="1" dirty="0"/>
              <a:t>rispettivamente:</a:t>
            </a:r>
          </a:p>
          <a:p>
            <a:pPr algn="just"/>
            <a:endParaRPr lang="it-IT" sz="1800" b="1" dirty="0"/>
          </a:p>
          <a:p>
            <a:pPr algn="just"/>
            <a:r>
              <a:rPr lang="it-IT" sz="1800" dirty="0"/>
              <a:t>“</a:t>
            </a:r>
            <a:r>
              <a:rPr lang="it-IT" sz="1800" i="1" dirty="0"/>
              <a:t>gli amministratori, i direttori generali, i preposti a sedi secondarie e, in caso di organizzazione divisionale, i direttori di divisione, … con esclusione … dei (normali) dirigenti, dei quadri e dei procuratori e commessi</a:t>
            </a:r>
            <a:r>
              <a:rPr lang="it-IT" sz="1800" dirty="0"/>
              <a:t>”;</a:t>
            </a:r>
          </a:p>
          <a:p>
            <a:pPr algn="just"/>
            <a:endParaRPr lang="it-IT" sz="1800" dirty="0"/>
          </a:p>
          <a:p>
            <a:pPr algn="just"/>
            <a:r>
              <a:rPr lang="it-IT" sz="1800" dirty="0"/>
              <a:t>“</a:t>
            </a:r>
            <a:r>
              <a:rPr lang="it-IT" sz="1800" i="1" dirty="0"/>
              <a:t>I lavoratori subordinati, con esclusione dei dirigenti apicali, … i collaboratori parasubordinati … di cui all’art. 409, n. 3, del codice di procedura civile [come si deduce dal «combinato disposto» de] l’art. 30 … e l’art. 3, VII comma, … del d.lgs. 81/2008</a:t>
            </a:r>
            <a:r>
              <a:rPr lang="it-IT" sz="1800" dirty="0"/>
              <a:t>”</a:t>
            </a:r>
          </a:p>
          <a:p>
            <a:pPr algn="just"/>
            <a:endParaRPr lang="it-IT" sz="1600" dirty="0"/>
          </a:p>
          <a:p>
            <a:pPr algn="ctr"/>
            <a:endParaRPr lang="it-IT" sz="1400" b="1" dirty="0"/>
          </a:p>
          <a:p>
            <a:pPr algn="ctr"/>
            <a:endParaRPr lang="it-IT" sz="1400" b="1" dirty="0"/>
          </a:p>
          <a:p>
            <a:pPr algn="ctr"/>
            <a:endParaRPr lang="it-IT" sz="1400" b="1" dirty="0"/>
          </a:p>
          <a:p>
            <a:pPr algn="ctr"/>
            <a:endParaRPr lang="it-IT" sz="1400" b="1" dirty="0"/>
          </a:p>
          <a:p>
            <a:pPr algn="ctr"/>
            <a:endParaRPr lang="en-GB" sz="1400" b="1" dirty="0"/>
          </a:p>
        </p:txBody>
      </p:sp>
      <p:sp>
        <p:nvSpPr>
          <p:cNvPr id="2" name="Freccia a destra 1">
            <a:extLst>
              <a:ext uri="{FF2B5EF4-FFF2-40B4-BE49-F238E27FC236}">
                <a16:creationId xmlns:a16="http://schemas.microsoft.com/office/drawing/2014/main" id="{17EECDE4-6769-436E-A3CB-EB008F72CF87}"/>
              </a:ext>
            </a:extLst>
          </p:cNvPr>
          <p:cNvSpPr/>
          <p:nvPr/>
        </p:nvSpPr>
        <p:spPr>
          <a:xfrm>
            <a:off x="211124" y="2971057"/>
            <a:ext cx="285225" cy="243280"/>
          </a:xfrm>
          <a:prstGeom prst="right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ccia a destra 8">
            <a:extLst>
              <a:ext uri="{FF2B5EF4-FFF2-40B4-BE49-F238E27FC236}">
                <a16:creationId xmlns:a16="http://schemas.microsoft.com/office/drawing/2014/main" id="{78CC10A7-4750-4D85-8CCD-F5747DE275F4}"/>
              </a:ext>
            </a:extLst>
          </p:cNvPr>
          <p:cNvSpPr/>
          <p:nvPr/>
        </p:nvSpPr>
        <p:spPr>
          <a:xfrm>
            <a:off x="211123" y="4009938"/>
            <a:ext cx="285225" cy="243280"/>
          </a:xfrm>
          <a:prstGeom prst="right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5420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A8E00EFF-BD8C-4B37-9E6D-FE0F72F11842}"/>
              </a:ext>
            </a:extLst>
          </p:cNvPr>
          <p:cNvPicPr>
            <a:picLocks noChangeAspect="1"/>
          </p:cNvPicPr>
          <p:nvPr/>
        </p:nvPicPr>
        <p:blipFill>
          <a:blip r:embed="rId3"/>
          <a:stretch>
            <a:fillRect/>
          </a:stretch>
        </p:blipFill>
        <p:spPr>
          <a:xfrm>
            <a:off x="9530333" y="336000"/>
            <a:ext cx="2133335" cy="384000"/>
          </a:xfrm>
          <a:prstGeom prst="rect">
            <a:avLst/>
          </a:prstGeom>
        </p:spPr>
      </p:pic>
      <p:sp>
        <p:nvSpPr>
          <p:cNvPr id="6" name="Titolo 5">
            <a:extLst>
              <a:ext uri="{FF2B5EF4-FFF2-40B4-BE49-F238E27FC236}">
                <a16:creationId xmlns:a16="http://schemas.microsoft.com/office/drawing/2014/main" id="{BC4DB19D-67DD-4FE5-A3DD-2AF864BD92B7}"/>
              </a:ext>
            </a:extLst>
          </p:cNvPr>
          <p:cNvSpPr>
            <a:spLocks noGrp="1"/>
          </p:cNvSpPr>
          <p:nvPr>
            <p:ph type="title"/>
          </p:nvPr>
        </p:nvSpPr>
        <p:spPr>
          <a:xfrm>
            <a:off x="134223" y="151002"/>
            <a:ext cx="5721293" cy="1144998"/>
          </a:xfrm>
        </p:spPr>
        <p:txBody>
          <a:bodyPr/>
          <a:lstStyle/>
          <a:p>
            <a:pPr algn="ctr"/>
            <a:r>
              <a:rPr lang="en-GB" sz="2400" b="1" dirty="0"/>
              <a:t>Whistleblowing: </a:t>
            </a:r>
            <a:r>
              <a:rPr lang="en-GB" sz="2400" b="1" dirty="0" err="1"/>
              <a:t>conto</a:t>
            </a:r>
            <a:r>
              <a:rPr lang="en-GB" sz="2400" b="1" dirty="0"/>
              <a:t> </a:t>
            </a:r>
            <a:r>
              <a:rPr lang="en-GB" sz="2400" b="1" dirty="0" err="1"/>
              <a:t>alla</a:t>
            </a:r>
            <a:r>
              <a:rPr lang="en-GB" sz="2400" b="1" dirty="0"/>
              <a:t> </a:t>
            </a:r>
            <a:r>
              <a:rPr lang="en-GB" sz="2400" b="1" dirty="0" err="1"/>
              <a:t>rovescia</a:t>
            </a:r>
            <a:r>
              <a:rPr lang="en-GB" sz="2400" b="1" dirty="0"/>
              <a:t> per le </a:t>
            </a:r>
            <a:r>
              <a:rPr lang="en-GB" sz="2400" b="1" dirty="0" err="1"/>
              <a:t>nuove</a:t>
            </a:r>
            <a:r>
              <a:rPr lang="en-GB" sz="2400" b="1" dirty="0"/>
              <a:t> </a:t>
            </a:r>
            <a:r>
              <a:rPr lang="en-GB" sz="2400" b="1" dirty="0" err="1"/>
              <a:t>norme</a:t>
            </a:r>
            <a:r>
              <a:rPr lang="en-GB" sz="2400" b="1" dirty="0"/>
              <a:t> e </a:t>
            </a:r>
            <a:r>
              <a:rPr lang="en-GB" sz="2400" b="1" dirty="0" err="1"/>
              <a:t>impatto</a:t>
            </a:r>
            <a:r>
              <a:rPr lang="en-GB" sz="2400" b="1" dirty="0"/>
              <a:t> </a:t>
            </a:r>
            <a:r>
              <a:rPr lang="en-GB" sz="2400" b="1" dirty="0" err="1"/>
              <a:t>sulle</a:t>
            </a:r>
            <a:r>
              <a:rPr lang="en-GB" sz="2400" b="1" dirty="0"/>
              <a:t> </a:t>
            </a:r>
            <a:r>
              <a:rPr lang="en-GB" sz="2400" b="1" dirty="0" err="1"/>
              <a:t>imprese</a:t>
            </a:r>
            <a:endParaRPr lang="en-GB" sz="2400" dirty="0"/>
          </a:p>
        </p:txBody>
      </p:sp>
      <p:sp>
        <p:nvSpPr>
          <p:cNvPr id="8" name="Segnaposto testo 7">
            <a:extLst>
              <a:ext uri="{FF2B5EF4-FFF2-40B4-BE49-F238E27FC236}">
                <a16:creationId xmlns:a16="http://schemas.microsoft.com/office/drawing/2014/main" id="{D4E1E45B-30A5-4DB1-B8E2-C71E37955F2F}"/>
              </a:ext>
            </a:extLst>
          </p:cNvPr>
          <p:cNvSpPr>
            <a:spLocks noGrp="1"/>
          </p:cNvSpPr>
          <p:nvPr>
            <p:ph type="body" sz="quarter" idx="12"/>
          </p:nvPr>
        </p:nvSpPr>
        <p:spPr>
          <a:xfrm>
            <a:off x="192947" y="2525086"/>
            <a:ext cx="5469622" cy="3296873"/>
          </a:xfrm>
        </p:spPr>
        <p:txBody>
          <a:bodyPr vert="horz" lIns="0" tIns="0" rIns="0" bIns="0" rtlCol="0">
            <a:noAutofit/>
          </a:bodyPr>
          <a:lstStyle/>
          <a:p>
            <a:pPr algn="ctr"/>
            <a:r>
              <a:rPr lang="it-IT" sz="1600" b="1" dirty="0"/>
              <a:t>Direttiva 2019/1937 (Art. 4, commi 2 e 3; Cons. 39)</a:t>
            </a:r>
          </a:p>
          <a:p>
            <a:pPr algn="just"/>
            <a:r>
              <a:rPr lang="it-IT" sz="1600" dirty="0"/>
              <a:t>“</a:t>
            </a:r>
            <a:r>
              <a:rPr lang="it-IT" sz="1600" i="1" dirty="0"/>
              <a:t>La presente direttiva si applica altresì alle persone segnalanti qualora segnalino o divulghino informazioni sulle violazioni acquisite nell’ambito di un rapporto di lavoro nel frattempo terminato.” “La presente direttiva si applica inoltre alle persone segnalanti il cui rapporto di lavoro non è ancora iniziato nei casi in cui le informazioni … sono state acquisite durante il processo di selezione o altre fasi delle trattative precontrattuali</a:t>
            </a:r>
            <a:r>
              <a:rPr lang="it-IT" sz="1600" dirty="0"/>
              <a:t>.”</a:t>
            </a:r>
          </a:p>
          <a:p>
            <a:pPr algn="ctr"/>
            <a:endParaRPr lang="it-IT" sz="1600" b="1" dirty="0"/>
          </a:p>
          <a:p>
            <a:pPr algn="ctr"/>
            <a:endParaRPr lang="it-IT" sz="1600" b="1" dirty="0"/>
          </a:p>
          <a:p>
            <a:pPr algn="ctr"/>
            <a:endParaRPr lang="it-IT" sz="1600" b="1" dirty="0"/>
          </a:p>
          <a:p>
            <a:pPr algn="ctr"/>
            <a:endParaRPr lang="it-IT" sz="1600" b="1" dirty="0"/>
          </a:p>
          <a:p>
            <a:pPr algn="ctr"/>
            <a:endParaRPr lang="it-IT" sz="1600" b="1" dirty="0"/>
          </a:p>
          <a:p>
            <a:pPr algn="ctr"/>
            <a:endParaRPr lang="en-GB" sz="1600" b="1" dirty="0"/>
          </a:p>
        </p:txBody>
      </p:sp>
      <p:sp>
        <p:nvSpPr>
          <p:cNvPr id="3" name="Rettangolo 2">
            <a:extLst>
              <a:ext uri="{FF2B5EF4-FFF2-40B4-BE49-F238E27FC236}">
                <a16:creationId xmlns:a16="http://schemas.microsoft.com/office/drawing/2014/main" id="{848EF946-C64D-4DB1-9162-E2B32364226C}"/>
              </a:ext>
            </a:extLst>
          </p:cNvPr>
          <p:cNvSpPr/>
          <p:nvPr/>
        </p:nvSpPr>
        <p:spPr>
          <a:xfrm>
            <a:off x="3695351" y="1595956"/>
            <a:ext cx="5310230" cy="71101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D81F84">
                    <a:lumMod val="75000"/>
                  </a:srgbClr>
                </a:solidFill>
                <a:effectLst/>
                <a:uLnTx/>
                <a:uFillTx/>
                <a:latin typeface="Calibri" panose="020F0502020204030204"/>
                <a:ea typeface="+mn-ea"/>
                <a:cs typeface="+mn-cs"/>
              </a:rPr>
              <a:t>IV. AMBITO DI APPLICAZIONE CRONOLOGICO</a:t>
            </a:r>
          </a:p>
        </p:txBody>
      </p:sp>
      <p:sp>
        <p:nvSpPr>
          <p:cNvPr id="7" name="Segnaposto testo 7">
            <a:extLst>
              <a:ext uri="{FF2B5EF4-FFF2-40B4-BE49-F238E27FC236}">
                <a16:creationId xmlns:a16="http://schemas.microsoft.com/office/drawing/2014/main" id="{38275A66-A725-4448-83BF-723080D58870}"/>
              </a:ext>
            </a:extLst>
          </p:cNvPr>
          <p:cNvSpPr txBox="1">
            <a:spLocks/>
          </p:cNvSpPr>
          <p:nvPr/>
        </p:nvSpPr>
        <p:spPr>
          <a:xfrm>
            <a:off x="6270770" y="2525086"/>
            <a:ext cx="5469622" cy="3296873"/>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800"/>
              </a:spcAft>
              <a:buFontTx/>
              <a:buNone/>
              <a:defRPr sz="2000" kern="1200">
                <a:solidFill>
                  <a:srgbClr val="FFFFFF"/>
                </a:solidFill>
                <a:latin typeface="Calibri" panose="020F0502020204030204" pitchFamily="34" charset="0"/>
                <a:ea typeface="+mn-ea"/>
                <a:cs typeface="Calibri" panose="020F0502020204030204" pitchFamily="34" charset="0"/>
              </a:defRPr>
            </a:lvl1pPr>
            <a:lvl2pPr marL="479988" indent="-479988" algn="l" defTabSz="914377" rtl="0" eaLnBrk="1" latinLnBrk="0" hangingPunct="1">
              <a:lnSpc>
                <a:spcPct val="100000"/>
              </a:lnSpc>
              <a:spcBef>
                <a:spcPts val="0"/>
              </a:spcBef>
              <a:spcAft>
                <a:spcPts val="800"/>
              </a:spcAft>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2pPr>
            <a:lvl3pPr marL="959976" indent="-479988" algn="l" defTabSz="914377" rtl="0" eaLnBrk="1" latinLnBrk="0" hangingPunct="1">
              <a:lnSpc>
                <a:spcPct val="100000"/>
              </a:lnSpc>
              <a:spcBef>
                <a:spcPts val="0"/>
              </a:spcBef>
              <a:spcAft>
                <a:spcPts val="800"/>
              </a:spcAft>
              <a:buFont typeface="Calibri" panose="020F0502020204030204" pitchFamily="34" charset="0"/>
              <a:buChar char="–"/>
              <a:defRPr sz="2000" kern="1200">
                <a:solidFill>
                  <a:srgbClr val="FFFFFF"/>
                </a:solidFill>
                <a:latin typeface="Calibri" panose="020F0502020204030204" pitchFamily="34" charset="0"/>
                <a:ea typeface="+mn-ea"/>
                <a:cs typeface="Calibri" panose="020F0502020204030204" pitchFamily="34" charset="0"/>
              </a:defRPr>
            </a:lvl3pPr>
            <a:lvl4pPr marL="1439964" indent="-479988" algn="l" defTabSz="914377" rtl="0" eaLnBrk="1" latinLnBrk="0" hangingPunct="1">
              <a:lnSpc>
                <a:spcPct val="100000"/>
              </a:lnSpc>
              <a:spcBef>
                <a:spcPts val="0"/>
              </a:spcBef>
              <a:spcAft>
                <a:spcPts val="800"/>
              </a:spcAft>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4pPr>
            <a:lvl5pPr marL="1919952" indent="-479988" algn="l" defTabSz="914377" rtl="0" eaLnBrk="1" latinLnBrk="0" hangingPunct="1">
              <a:lnSpc>
                <a:spcPct val="90000"/>
              </a:lnSpc>
              <a:spcBef>
                <a:spcPts val="500"/>
              </a:spcBef>
              <a:buFont typeface="Calibri" panose="020F0502020204030204" pitchFamily="34" charset="0"/>
              <a:buChar char="–"/>
              <a:defRPr sz="2000" kern="1200">
                <a:solidFill>
                  <a:srgbClr val="FFFFFF"/>
                </a:solidFill>
                <a:latin typeface="Calibri" panose="020F0502020204030204" pitchFamily="34" charset="0"/>
                <a:ea typeface="+mn-ea"/>
                <a:cs typeface="Calibri" panose="020F050202020403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6pPr>
            <a:lvl7pPr marL="2971726" indent="-228594" algn="l" defTabSz="914377" rtl="0" eaLnBrk="1" latinLnBrk="0" hangingPunct="1">
              <a:lnSpc>
                <a:spcPct val="90000"/>
              </a:lnSpc>
              <a:spcBef>
                <a:spcPts val="500"/>
              </a:spcBef>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7pPr>
            <a:lvl8pPr marL="3428914" indent="-228594" algn="l" defTabSz="914377" rtl="0" eaLnBrk="1" latinLnBrk="0" hangingPunct="1">
              <a:lnSpc>
                <a:spcPct val="90000"/>
              </a:lnSpc>
              <a:spcBef>
                <a:spcPts val="500"/>
              </a:spcBef>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8pPr>
            <a:lvl9pPr marL="3886103" indent="-228594" algn="l" defTabSz="914377" rtl="0" eaLnBrk="1" latinLnBrk="0" hangingPunct="1">
              <a:lnSpc>
                <a:spcPct val="90000"/>
              </a:lnSpc>
              <a:spcBef>
                <a:spcPts val="500"/>
              </a:spcBef>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9pPr>
          </a:lstStyle>
          <a:p>
            <a:pPr marL="0" marR="0" lvl="0" indent="0" algn="ctr" defTabSz="914377" rtl="0" eaLnBrk="1" fontAlgn="auto" latinLnBrk="0" hangingPunct="1">
              <a:lnSpc>
                <a:spcPct val="100000"/>
              </a:lnSpc>
              <a:spcBef>
                <a:spcPts val="0"/>
              </a:spcBef>
              <a:spcAft>
                <a:spcPts val="800"/>
              </a:spcAft>
              <a:buClrTx/>
              <a:buSzTx/>
              <a:buFontTx/>
              <a:buNone/>
              <a:tabLst/>
              <a:defRPr/>
            </a:pPr>
            <a:r>
              <a:rPr kumimoji="0" lang="it-IT"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Legge 179/2017 (art. 2)</a:t>
            </a:r>
          </a:p>
          <a:p>
            <a:pPr marL="0" marR="0" lvl="0" indent="0" algn="l" defTabSz="914377" rtl="0" eaLnBrk="1" fontAlgn="auto" latinLnBrk="0" hangingPunct="1">
              <a:lnSpc>
                <a:spcPct val="100000"/>
              </a:lnSpc>
              <a:spcBef>
                <a:spcPts val="0"/>
              </a:spcBef>
              <a:spcAft>
                <a:spcPts val="800"/>
              </a:spcAft>
              <a:buClrTx/>
              <a:buSzTx/>
              <a:buFontTx/>
              <a:buNone/>
              <a:tabLst/>
              <a:defRPr/>
            </a:pPr>
            <a:r>
              <a:rPr kumimoji="0" lang="it-IT"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Nulla, almeno espressamente.</a:t>
            </a:r>
          </a:p>
          <a:p>
            <a:pPr marL="0" marR="0" lvl="0" indent="0" algn="l" defTabSz="914377" rtl="0" eaLnBrk="1" fontAlgn="auto" latinLnBrk="0" hangingPunct="1">
              <a:lnSpc>
                <a:spcPct val="100000"/>
              </a:lnSpc>
              <a:spcBef>
                <a:spcPts val="0"/>
              </a:spcBef>
              <a:spcAft>
                <a:spcPts val="800"/>
              </a:spcAft>
              <a:buClrTx/>
              <a:buSzTx/>
              <a:buFontTx/>
              <a:buNone/>
              <a:tabLst/>
              <a:defRPr/>
            </a:pPr>
            <a:endParaRPr kumimoji="0" lang="it-IT" sz="20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l" defTabSz="914377" rtl="0" eaLnBrk="1" fontAlgn="auto" latinLnBrk="0" hangingPunct="1">
              <a:lnSpc>
                <a:spcPct val="100000"/>
              </a:lnSpc>
              <a:spcBef>
                <a:spcPts val="0"/>
              </a:spcBef>
              <a:spcAft>
                <a:spcPts val="800"/>
              </a:spcAft>
              <a:buClrTx/>
              <a:buSzTx/>
              <a:buFontTx/>
              <a:buNone/>
              <a:tabLst/>
              <a:defRPr/>
            </a:pPr>
            <a:endParaRPr kumimoji="0" lang="it-IT" sz="20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l" defTabSz="914377" rtl="0" eaLnBrk="1" fontAlgn="auto" latinLnBrk="0" hangingPunct="1">
              <a:lnSpc>
                <a:spcPct val="100000"/>
              </a:lnSpc>
              <a:spcBef>
                <a:spcPts val="0"/>
              </a:spcBef>
              <a:spcAft>
                <a:spcPts val="800"/>
              </a:spcAft>
              <a:buClrTx/>
              <a:buSzTx/>
              <a:buFontTx/>
              <a:buNone/>
              <a:tabLst/>
              <a:defRPr/>
            </a:pPr>
            <a:endParaRPr kumimoji="0" lang="en-GB" sz="20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762843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A8E00EFF-BD8C-4B37-9E6D-FE0F72F11842}"/>
              </a:ext>
            </a:extLst>
          </p:cNvPr>
          <p:cNvPicPr>
            <a:picLocks noChangeAspect="1"/>
          </p:cNvPicPr>
          <p:nvPr/>
        </p:nvPicPr>
        <p:blipFill>
          <a:blip r:embed="rId3"/>
          <a:stretch>
            <a:fillRect/>
          </a:stretch>
        </p:blipFill>
        <p:spPr>
          <a:xfrm>
            <a:off x="9530333" y="336000"/>
            <a:ext cx="2133335" cy="384000"/>
          </a:xfrm>
          <a:prstGeom prst="rect">
            <a:avLst/>
          </a:prstGeom>
        </p:spPr>
      </p:pic>
      <p:sp>
        <p:nvSpPr>
          <p:cNvPr id="6" name="Titolo 5">
            <a:extLst>
              <a:ext uri="{FF2B5EF4-FFF2-40B4-BE49-F238E27FC236}">
                <a16:creationId xmlns:a16="http://schemas.microsoft.com/office/drawing/2014/main" id="{BC4DB19D-67DD-4FE5-A3DD-2AF864BD92B7}"/>
              </a:ext>
            </a:extLst>
          </p:cNvPr>
          <p:cNvSpPr>
            <a:spLocks noGrp="1"/>
          </p:cNvSpPr>
          <p:nvPr>
            <p:ph type="title"/>
          </p:nvPr>
        </p:nvSpPr>
        <p:spPr>
          <a:xfrm>
            <a:off x="134223" y="151002"/>
            <a:ext cx="5721293" cy="1144998"/>
          </a:xfrm>
        </p:spPr>
        <p:txBody>
          <a:bodyPr/>
          <a:lstStyle/>
          <a:p>
            <a:pPr algn="ctr"/>
            <a:r>
              <a:rPr lang="en-GB" sz="2400" b="1" dirty="0"/>
              <a:t>Whistleblowing: </a:t>
            </a:r>
            <a:r>
              <a:rPr lang="en-GB" sz="2400" b="1" dirty="0" err="1"/>
              <a:t>conto</a:t>
            </a:r>
            <a:r>
              <a:rPr lang="en-GB" sz="2400" b="1" dirty="0"/>
              <a:t> </a:t>
            </a:r>
            <a:r>
              <a:rPr lang="en-GB" sz="2400" b="1" dirty="0" err="1"/>
              <a:t>alla</a:t>
            </a:r>
            <a:r>
              <a:rPr lang="en-GB" sz="2400" b="1" dirty="0"/>
              <a:t> </a:t>
            </a:r>
            <a:r>
              <a:rPr lang="en-GB" sz="2400" b="1" dirty="0" err="1"/>
              <a:t>rovescia</a:t>
            </a:r>
            <a:r>
              <a:rPr lang="en-GB" sz="2400" b="1" dirty="0"/>
              <a:t> per le </a:t>
            </a:r>
            <a:r>
              <a:rPr lang="en-GB" sz="2400" b="1" dirty="0" err="1"/>
              <a:t>nuove</a:t>
            </a:r>
            <a:r>
              <a:rPr lang="en-GB" sz="2400" b="1" dirty="0"/>
              <a:t> </a:t>
            </a:r>
            <a:r>
              <a:rPr lang="en-GB" sz="2400" b="1" dirty="0" err="1"/>
              <a:t>norme</a:t>
            </a:r>
            <a:r>
              <a:rPr lang="en-GB" sz="2400" b="1" dirty="0"/>
              <a:t> e </a:t>
            </a:r>
            <a:r>
              <a:rPr lang="en-GB" sz="2400" b="1" dirty="0" err="1"/>
              <a:t>impatto</a:t>
            </a:r>
            <a:r>
              <a:rPr lang="en-GB" sz="2400" b="1" dirty="0"/>
              <a:t> </a:t>
            </a:r>
            <a:r>
              <a:rPr lang="en-GB" sz="2400" b="1" dirty="0" err="1"/>
              <a:t>sulle</a:t>
            </a:r>
            <a:r>
              <a:rPr lang="en-GB" sz="2400" b="1" dirty="0"/>
              <a:t> </a:t>
            </a:r>
            <a:r>
              <a:rPr lang="en-GB" sz="2400" b="1" dirty="0" err="1"/>
              <a:t>imprese</a:t>
            </a:r>
            <a:endParaRPr lang="en-GB" sz="2400" dirty="0"/>
          </a:p>
        </p:txBody>
      </p:sp>
      <p:sp>
        <p:nvSpPr>
          <p:cNvPr id="8" name="Segnaposto testo 7">
            <a:extLst>
              <a:ext uri="{FF2B5EF4-FFF2-40B4-BE49-F238E27FC236}">
                <a16:creationId xmlns:a16="http://schemas.microsoft.com/office/drawing/2014/main" id="{D4E1E45B-30A5-4DB1-B8E2-C71E37955F2F}"/>
              </a:ext>
            </a:extLst>
          </p:cNvPr>
          <p:cNvSpPr>
            <a:spLocks noGrp="1"/>
          </p:cNvSpPr>
          <p:nvPr>
            <p:ph type="body" sz="quarter" idx="12"/>
          </p:nvPr>
        </p:nvSpPr>
        <p:spPr>
          <a:xfrm>
            <a:off x="192947" y="2525086"/>
            <a:ext cx="5469622" cy="1635853"/>
          </a:xfrm>
        </p:spPr>
        <p:txBody>
          <a:bodyPr vert="horz" lIns="0" tIns="0" rIns="0" bIns="0" rtlCol="0">
            <a:noAutofit/>
          </a:bodyPr>
          <a:lstStyle/>
          <a:p>
            <a:pPr algn="ctr"/>
            <a:r>
              <a:rPr lang="it-IT" sz="1600" b="1" dirty="0"/>
              <a:t>Direttiva 2019/1937 (Artt. 7, comma 1, e 8, comma 2)</a:t>
            </a:r>
          </a:p>
          <a:p>
            <a:pPr algn="just"/>
            <a:r>
              <a:rPr lang="it-IT" sz="1600" dirty="0"/>
              <a:t>“</a:t>
            </a:r>
            <a:r>
              <a:rPr lang="it-IT" sz="1600" i="1" dirty="0"/>
              <a:t>In linea generale …, le informazioni sulle violazioni possono essere segnalate attraverso i canali di segnalazione e le procedure interni …” “I canali e le procedure … devono </a:t>
            </a:r>
            <a:r>
              <a:rPr lang="it-IT" sz="1600" i="1" u="sng" dirty="0"/>
              <a:t>consentire</a:t>
            </a:r>
            <a:r>
              <a:rPr lang="it-IT" sz="1600" i="1" dirty="0"/>
              <a:t> ai lavoratori … di effettuare segnalazioni sulle violazioni</a:t>
            </a:r>
            <a:r>
              <a:rPr lang="it-IT" sz="1600" dirty="0"/>
              <a:t>.”</a:t>
            </a:r>
          </a:p>
          <a:p>
            <a:pPr algn="ctr"/>
            <a:endParaRPr lang="it-IT" sz="1600" b="1" dirty="0"/>
          </a:p>
          <a:p>
            <a:pPr algn="ctr"/>
            <a:endParaRPr lang="it-IT" sz="1600" b="1" dirty="0"/>
          </a:p>
          <a:p>
            <a:pPr algn="ctr"/>
            <a:endParaRPr lang="it-IT" sz="1600" b="1" dirty="0"/>
          </a:p>
          <a:p>
            <a:pPr algn="ctr"/>
            <a:endParaRPr lang="en-GB" sz="1600" b="1" dirty="0"/>
          </a:p>
        </p:txBody>
      </p:sp>
      <p:sp>
        <p:nvSpPr>
          <p:cNvPr id="3" name="Rettangolo 2">
            <a:extLst>
              <a:ext uri="{FF2B5EF4-FFF2-40B4-BE49-F238E27FC236}">
                <a16:creationId xmlns:a16="http://schemas.microsoft.com/office/drawing/2014/main" id="{848EF946-C64D-4DB1-9162-E2B32364226C}"/>
              </a:ext>
            </a:extLst>
          </p:cNvPr>
          <p:cNvSpPr/>
          <p:nvPr/>
        </p:nvSpPr>
        <p:spPr>
          <a:xfrm>
            <a:off x="3695351" y="1595956"/>
            <a:ext cx="5310230" cy="71101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D81F84">
                    <a:lumMod val="75000"/>
                  </a:srgbClr>
                </a:solidFill>
                <a:effectLst/>
                <a:uLnTx/>
                <a:uFillTx/>
                <a:latin typeface="Calibri" panose="020F0502020204030204"/>
                <a:ea typeface="+mn-ea"/>
                <a:cs typeface="+mn-cs"/>
              </a:rPr>
              <a:t>V. SITUAZIONE GIURIDICA RISPETTO ALLA SEGNALAZIONE: OBBLIGO O FACOLTÀ?</a:t>
            </a:r>
          </a:p>
        </p:txBody>
      </p:sp>
      <p:sp>
        <p:nvSpPr>
          <p:cNvPr id="7" name="Segnaposto testo 7">
            <a:extLst>
              <a:ext uri="{FF2B5EF4-FFF2-40B4-BE49-F238E27FC236}">
                <a16:creationId xmlns:a16="http://schemas.microsoft.com/office/drawing/2014/main" id="{38275A66-A725-4448-83BF-723080D58870}"/>
              </a:ext>
            </a:extLst>
          </p:cNvPr>
          <p:cNvSpPr txBox="1">
            <a:spLocks/>
          </p:cNvSpPr>
          <p:nvPr/>
        </p:nvSpPr>
        <p:spPr>
          <a:xfrm>
            <a:off x="6270770" y="2525087"/>
            <a:ext cx="5469622" cy="1568742"/>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800"/>
              </a:spcAft>
              <a:buFontTx/>
              <a:buNone/>
              <a:defRPr sz="2000" kern="1200">
                <a:solidFill>
                  <a:srgbClr val="FFFFFF"/>
                </a:solidFill>
                <a:latin typeface="Calibri" panose="020F0502020204030204" pitchFamily="34" charset="0"/>
                <a:ea typeface="+mn-ea"/>
                <a:cs typeface="Calibri" panose="020F0502020204030204" pitchFamily="34" charset="0"/>
              </a:defRPr>
            </a:lvl1pPr>
            <a:lvl2pPr marL="479988" indent="-479988" algn="l" defTabSz="914377" rtl="0" eaLnBrk="1" latinLnBrk="0" hangingPunct="1">
              <a:lnSpc>
                <a:spcPct val="100000"/>
              </a:lnSpc>
              <a:spcBef>
                <a:spcPts val="0"/>
              </a:spcBef>
              <a:spcAft>
                <a:spcPts val="800"/>
              </a:spcAft>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2pPr>
            <a:lvl3pPr marL="959976" indent="-479988" algn="l" defTabSz="914377" rtl="0" eaLnBrk="1" latinLnBrk="0" hangingPunct="1">
              <a:lnSpc>
                <a:spcPct val="100000"/>
              </a:lnSpc>
              <a:spcBef>
                <a:spcPts val="0"/>
              </a:spcBef>
              <a:spcAft>
                <a:spcPts val="800"/>
              </a:spcAft>
              <a:buFont typeface="Calibri" panose="020F0502020204030204" pitchFamily="34" charset="0"/>
              <a:buChar char="–"/>
              <a:defRPr sz="2000" kern="1200">
                <a:solidFill>
                  <a:srgbClr val="FFFFFF"/>
                </a:solidFill>
                <a:latin typeface="Calibri" panose="020F0502020204030204" pitchFamily="34" charset="0"/>
                <a:ea typeface="+mn-ea"/>
                <a:cs typeface="Calibri" panose="020F0502020204030204" pitchFamily="34" charset="0"/>
              </a:defRPr>
            </a:lvl3pPr>
            <a:lvl4pPr marL="1439964" indent="-479988" algn="l" defTabSz="914377" rtl="0" eaLnBrk="1" latinLnBrk="0" hangingPunct="1">
              <a:lnSpc>
                <a:spcPct val="100000"/>
              </a:lnSpc>
              <a:spcBef>
                <a:spcPts val="0"/>
              </a:spcBef>
              <a:spcAft>
                <a:spcPts val="800"/>
              </a:spcAft>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4pPr>
            <a:lvl5pPr marL="1919952" indent="-479988" algn="l" defTabSz="914377" rtl="0" eaLnBrk="1" latinLnBrk="0" hangingPunct="1">
              <a:lnSpc>
                <a:spcPct val="90000"/>
              </a:lnSpc>
              <a:spcBef>
                <a:spcPts val="500"/>
              </a:spcBef>
              <a:buFont typeface="Calibri" panose="020F0502020204030204" pitchFamily="34" charset="0"/>
              <a:buChar char="–"/>
              <a:defRPr sz="2000" kern="1200">
                <a:solidFill>
                  <a:srgbClr val="FFFFFF"/>
                </a:solidFill>
                <a:latin typeface="Calibri" panose="020F0502020204030204" pitchFamily="34" charset="0"/>
                <a:ea typeface="+mn-ea"/>
                <a:cs typeface="Calibri" panose="020F050202020403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6pPr>
            <a:lvl7pPr marL="2971726" indent="-228594" algn="l" defTabSz="914377" rtl="0" eaLnBrk="1" latinLnBrk="0" hangingPunct="1">
              <a:lnSpc>
                <a:spcPct val="90000"/>
              </a:lnSpc>
              <a:spcBef>
                <a:spcPts val="500"/>
              </a:spcBef>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7pPr>
            <a:lvl8pPr marL="3428914" indent="-228594" algn="l" defTabSz="914377" rtl="0" eaLnBrk="1" latinLnBrk="0" hangingPunct="1">
              <a:lnSpc>
                <a:spcPct val="90000"/>
              </a:lnSpc>
              <a:spcBef>
                <a:spcPts val="500"/>
              </a:spcBef>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8pPr>
            <a:lvl9pPr marL="3886103" indent="-228594" algn="l" defTabSz="914377" rtl="0" eaLnBrk="1" latinLnBrk="0" hangingPunct="1">
              <a:lnSpc>
                <a:spcPct val="90000"/>
              </a:lnSpc>
              <a:spcBef>
                <a:spcPts val="500"/>
              </a:spcBef>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9pPr>
          </a:lstStyle>
          <a:p>
            <a:pPr marL="0" marR="0" lvl="0" indent="0" algn="ctr" defTabSz="914377" rtl="0" eaLnBrk="1" fontAlgn="auto" latinLnBrk="0" hangingPunct="1">
              <a:lnSpc>
                <a:spcPct val="100000"/>
              </a:lnSpc>
              <a:spcBef>
                <a:spcPts val="0"/>
              </a:spcBef>
              <a:spcAft>
                <a:spcPts val="800"/>
              </a:spcAft>
              <a:buClrTx/>
              <a:buSzTx/>
              <a:buFontTx/>
              <a:buNone/>
              <a:tabLst/>
              <a:defRPr/>
            </a:pPr>
            <a:r>
              <a:rPr kumimoji="0" lang="it-IT"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Legge 179/2017 (art. 2, lett. a) e d))</a:t>
            </a:r>
          </a:p>
          <a:p>
            <a:pPr marL="0" marR="0" lvl="0" indent="0" algn="just" defTabSz="914377" rtl="0" eaLnBrk="1" fontAlgn="auto" latinLnBrk="0" hangingPunct="1">
              <a:lnSpc>
                <a:spcPct val="100000"/>
              </a:lnSpc>
              <a:spcBef>
                <a:spcPts val="0"/>
              </a:spcBef>
              <a:spcAft>
                <a:spcPts val="800"/>
              </a:spcAft>
              <a:buClrTx/>
              <a:buSzTx/>
              <a:buFontTx/>
              <a:buNone/>
              <a:tabLst/>
              <a:defRPr/>
            </a:pPr>
            <a:r>
              <a:rPr kumimoji="0" lang="it-IT"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Le norme si limitano a prescrivere “</a:t>
            </a:r>
            <a:r>
              <a:rPr kumimoji="0" lang="it-IT" sz="1600" b="0" i="1"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canali che </a:t>
            </a:r>
            <a:r>
              <a:rPr kumimoji="0" lang="it-IT" sz="1600" b="0" i="1" u="sng"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consentano</a:t>
            </a:r>
            <a:r>
              <a:rPr kumimoji="0" lang="it-IT" sz="1600" b="0" i="1"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ai soggetti … di presentare … segnalazioni</a:t>
            </a:r>
            <a:r>
              <a:rPr kumimoji="0" lang="it-IT"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e </a:t>
            </a:r>
            <a:r>
              <a:rPr kumimoji="0" lang="it-IT" sz="1600" b="0" i="0" u="sng"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t>
            </a:r>
            <a:r>
              <a:rPr kumimoji="0" lang="it-IT" sz="1600" b="0" i="1" u="sng"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sanzioni </a:t>
            </a:r>
            <a:r>
              <a:rPr kumimoji="0" lang="it-IT" sz="1600" b="0" i="1"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nei confronti … </a:t>
            </a:r>
            <a:r>
              <a:rPr kumimoji="0" lang="it-IT" sz="1600" b="0" i="1" u="sng"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di chi effettua </a:t>
            </a:r>
            <a:r>
              <a:rPr kumimoji="0" lang="it-IT" sz="1600" b="0" i="1"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it-IT" sz="1600" b="0" i="1" u="sng"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segnalazioni … infondate</a:t>
            </a:r>
            <a:r>
              <a:rPr kumimoji="0" lang="it-IT"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e non anche nei confronti di chi non effettua segnalazioni fondate.</a:t>
            </a:r>
          </a:p>
          <a:p>
            <a:pPr marL="0" marR="0" lvl="0" indent="0" algn="ctr" defTabSz="914377" rtl="0" eaLnBrk="1" fontAlgn="auto" latinLnBrk="0" hangingPunct="1">
              <a:lnSpc>
                <a:spcPct val="100000"/>
              </a:lnSpc>
              <a:spcBef>
                <a:spcPts val="0"/>
              </a:spcBef>
              <a:spcAft>
                <a:spcPts val="800"/>
              </a:spcAft>
              <a:buClrTx/>
              <a:buSzTx/>
              <a:buFontTx/>
              <a:buNone/>
              <a:tabLst/>
              <a:defRPr/>
            </a:pPr>
            <a:endParaRPr kumimoji="0" lang="it-IT"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l" defTabSz="914377" rtl="0" eaLnBrk="1" fontAlgn="auto" latinLnBrk="0" hangingPunct="1">
              <a:lnSpc>
                <a:spcPct val="100000"/>
              </a:lnSpc>
              <a:spcBef>
                <a:spcPts val="0"/>
              </a:spcBef>
              <a:spcAft>
                <a:spcPts val="800"/>
              </a:spcAft>
              <a:buClrTx/>
              <a:buSzTx/>
              <a:buFontTx/>
              <a:buNone/>
              <a:tabLst/>
              <a:defRPr/>
            </a:pPr>
            <a:endParaRPr kumimoji="0" lang="it-IT" sz="20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l" defTabSz="914377" rtl="0" eaLnBrk="1" fontAlgn="auto" latinLnBrk="0" hangingPunct="1">
              <a:lnSpc>
                <a:spcPct val="100000"/>
              </a:lnSpc>
              <a:spcBef>
                <a:spcPts val="0"/>
              </a:spcBef>
              <a:spcAft>
                <a:spcPts val="800"/>
              </a:spcAft>
              <a:buClrTx/>
              <a:buSzTx/>
              <a:buFontTx/>
              <a:buNone/>
              <a:tabLst/>
              <a:defRPr/>
            </a:pPr>
            <a:endParaRPr kumimoji="0" lang="it-IT" sz="20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l" defTabSz="914377" rtl="0" eaLnBrk="1" fontAlgn="auto" latinLnBrk="0" hangingPunct="1">
              <a:lnSpc>
                <a:spcPct val="100000"/>
              </a:lnSpc>
              <a:spcBef>
                <a:spcPts val="0"/>
              </a:spcBef>
              <a:spcAft>
                <a:spcPts val="800"/>
              </a:spcAft>
              <a:buClrTx/>
              <a:buSzTx/>
              <a:buFontTx/>
              <a:buNone/>
              <a:tabLst/>
              <a:defRPr/>
            </a:pPr>
            <a:endParaRPr kumimoji="0" lang="en-GB" sz="20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9" name="Segnaposto testo 7">
            <a:extLst>
              <a:ext uri="{FF2B5EF4-FFF2-40B4-BE49-F238E27FC236}">
                <a16:creationId xmlns:a16="http://schemas.microsoft.com/office/drawing/2014/main" id="{B56E47EE-68A7-451D-BF2D-F0AB61C22739}"/>
              </a:ext>
            </a:extLst>
          </p:cNvPr>
          <p:cNvSpPr txBox="1">
            <a:spLocks/>
          </p:cNvSpPr>
          <p:nvPr/>
        </p:nvSpPr>
        <p:spPr>
          <a:xfrm>
            <a:off x="2466364" y="4379053"/>
            <a:ext cx="8028264" cy="1635853"/>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800"/>
              </a:spcAft>
              <a:buFontTx/>
              <a:buNone/>
              <a:defRPr sz="2000" kern="1200">
                <a:solidFill>
                  <a:srgbClr val="FFFFFF"/>
                </a:solidFill>
                <a:latin typeface="Calibri" panose="020F0502020204030204" pitchFamily="34" charset="0"/>
                <a:ea typeface="+mn-ea"/>
                <a:cs typeface="Calibri" panose="020F0502020204030204" pitchFamily="34" charset="0"/>
              </a:defRPr>
            </a:lvl1pPr>
            <a:lvl2pPr marL="479988" indent="-479988" algn="l" defTabSz="914377" rtl="0" eaLnBrk="1" latinLnBrk="0" hangingPunct="1">
              <a:lnSpc>
                <a:spcPct val="100000"/>
              </a:lnSpc>
              <a:spcBef>
                <a:spcPts val="0"/>
              </a:spcBef>
              <a:spcAft>
                <a:spcPts val="800"/>
              </a:spcAft>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2pPr>
            <a:lvl3pPr marL="959976" indent="-479988" algn="l" defTabSz="914377" rtl="0" eaLnBrk="1" latinLnBrk="0" hangingPunct="1">
              <a:lnSpc>
                <a:spcPct val="100000"/>
              </a:lnSpc>
              <a:spcBef>
                <a:spcPts val="0"/>
              </a:spcBef>
              <a:spcAft>
                <a:spcPts val="800"/>
              </a:spcAft>
              <a:buFont typeface="Calibri" panose="020F0502020204030204" pitchFamily="34" charset="0"/>
              <a:buChar char="–"/>
              <a:defRPr sz="2000" kern="1200">
                <a:solidFill>
                  <a:srgbClr val="FFFFFF"/>
                </a:solidFill>
                <a:latin typeface="Calibri" panose="020F0502020204030204" pitchFamily="34" charset="0"/>
                <a:ea typeface="+mn-ea"/>
                <a:cs typeface="Calibri" panose="020F0502020204030204" pitchFamily="34" charset="0"/>
              </a:defRPr>
            </a:lvl3pPr>
            <a:lvl4pPr marL="1439964" indent="-479988" algn="l" defTabSz="914377" rtl="0" eaLnBrk="1" latinLnBrk="0" hangingPunct="1">
              <a:lnSpc>
                <a:spcPct val="100000"/>
              </a:lnSpc>
              <a:spcBef>
                <a:spcPts val="0"/>
              </a:spcBef>
              <a:spcAft>
                <a:spcPts val="800"/>
              </a:spcAft>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4pPr>
            <a:lvl5pPr marL="1919952" indent="-479988" algn="l" defTabSz="914377" rtl="0" eaLnBrk="1" latinLnBrk="0" hangingPunct="1">
              <a:lnSpc>
                <a:spcPct val="90000"/>
              </a:lnSpc>
              <a:spcBef>
                <a:spcPts val="500"/>
              </a:spcBef>
              <a:buFont typeface="Calibri" panose="020F0502020204030204" pitchFamily="34" charset="0"/>
              <a:buChar char="–"/>
              <a:defRPr sz="2000" kern="1200">
                <a:solidFill>
                  <a:srgbClr val="FFFFFF"/>
                </a:solidFill>
                <a:latin typeface="Calibri" panose="020F0502020204030204" pitchFamily="34" charset="0"/>
                <a:ea typeface="+mn-ea"/>
                <a:cs typeface="Calibri" panose="020F050202020403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6pPr>
            <a:lvl7pPr marL="2971726" indent="-228594" algn="l" defTabSz="914377" rtl="0" eaLnBrk="1" latinLnBrk="0" hangingPunct="1">
              <a:lnSpc>
                <a:spcPct val="90000"/>
              </a:lnSpc>
              <a:spcBef>
                <a:spcPts val="500"/>
              </a:spcBef>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7pPr>
            <a:lvl8pPr marL="3428914" indent="-228594" algn="l" defTabSz="914377" rtl="0" eaLnBrk="1" latinLnBrk="0" hangingPunct="1">
              <a:lnSpc>
                <a:spcPct val="90000"/>
              </a:lnSpc>
              <a:spcBef>
                <a:spcPts val="500"/>
              </a:spcBef>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8pPr>
            <a:lvl9pPr marL="3886103" indent="-228594" algn="l" defTabSz="914377" rtl="0" eaLnBrk="1" latinLnBrk="0" hangingPunct="1">
              <a:lnSpc>
                <a:spcPct val="90000"/>
              </a:lnSpc>
              <a:spcBef>
                <a:spcPts val="500"/>
              </a:spcBef>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9pPr>
          </a:lstStyle>
          <a:p>
            <a:pPr marL="0" marR="0" lvl="0" indent="0" algn="just" defTabSz="914377" rtl="0" eaLnBrk="1" fontAlgn="auto" latinLnBrk="0" hangingPunct="1">
              <a:lnSpc>
                <a:spcPct val="100000"/>
              </a:lnSpc>
              <a:spcBef>
                <a:spcPts val="0"/>
              </a:spcBef>
              <a:spcAft>
                <a:spcPts val="800"/>
              </a:spcAft>
              <a:buClrTx/>
              <a:buSzTx/>
              <a:buFontTx/>
              <a:buNone/>
              <a:tabLst/>
              <a:defRPr/>
            </a:pPr>
            <a:endParaRPr kumimoji="0" lang="it-IT"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just" defTabSz="914377" rtl="0" eaLnBrk="1" fontAlgn="auto" latinLnBrk="0" hangingPunct="1">
              <a:lnSpc>
                <a:spcPct val="100000"/>
              </a:lnSpc>
              <a:spcBef>
                <a:spcPts val="0"/>
              </a:spcBef>
              <a:spcAft>
                <a:spcPts val="800"/>
              </a:spcAft>
              <a:buClrTx/>
              <a:buSzTx/>
              <a:buFontTx/>
              <a:buNone/>
              <a:tabLst/>
              <a:defRPr/>
            </a:pPr>
            <a:r>
              <a:rPr kumimoji="0" lang="it-IT" sz="1600" b="0" i="0" u="sng"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La giurisprudenza penale</a:t>
            </a:r>
            <a:r>
              <a:rPr kumimoji="0" lang="it-IT"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anteriore all’entrata in vigore della l. 179/2017, aveva sancito “</a:t>
            </a:r>
            <a:r>
              <a:rPr kumimoji="0" lang="it-IT" sz="1600" b="0" i="1"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la inadeguatezza … dei modelli di organizzazione … </a:t>
            </a:r>
            <a:r>
              <a:rPr kumimoji="0" lang="it-IT"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[nei quali] </a:t>
            </a:r>
            <a:r>
              <a:rPr kumimoji="0" lang="it-IT" sz="1600" b="0" i="1"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non è previsto e disciplinato </a:t>
            </a:r>
            <a:r>
              <a:rPr kumimoji="0" lang="it-IT" sz="1600" b="0" i="1" u="sng"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un obbligo</a:t>
            </a:r>
            <a:r>
              <a:rPr kumimoji="0" lang="it-IT" sz="1600" b="0" i="1"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per i dipendenti, i direttori, gli amministratori della società, di riferire all’organismo di vigilanza …</a:t>
            </a:r>
            <a:r>
              <a:rPr kumimoji="0" lang="it-IT"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it-IT" sz="16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Trib</a:t>
            </a:r>
            <a:r>
              <a:rPr kumimoji="0" lang="it-IT"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Milano, Ufficio del Giudice per le Indagini Preliminari, 20 settembre 2004)</a:t>
            </a:r>
          </a:p>
          <a:p>
            <a:pPr marL="0" marR="0" lvl="0" indent="0" algn="just" defTabSz="914377" rtl="0" eaLnBrk="1" fontAlgn="auto" latinLnBrk="0" hangingPunct="1">
              <a:lnSpc>
                <a:spcPct val="100000"/>
              </a:lnSpc>
              <a:spcBef>
                <a:spcPts val="0"/>
              </a:spcBef>
              <a:spcAft>
                <a:spcPts val="800"/>
              </a:spcAft>
              <a:buClrTx/>
              <a:buSzTx/>
              <a:buFontTx/>
              <a:buNone/>
              <a:tabLst/>
              <a:defRPr/>
            </a:pPr>
            <a:endParaRPr kumimoji="0" lang="it-IT"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914377" rtl="0" eaLnBrk="1" fontAlgn="auto" latinLnBrk="0" hangingPunct="1">
              <a:lnSpc>
                <a:spcPct val="100000"/>
              </a:lnSpc>
              <a:spcBef>
                <a:spcPts val="0"/>
              </a:spcBef>
              <a:spcAft>
                <a:spcPts val="800"/>
              </a:spcAft>
              <a:buClrTx/>
              <a:buSzTx/>
              <a:buFontTx/>
              <a:buNone/>
              <a:tabLst/>
              <a:defRPr/>
            </a:pPr>
            <a:endParaRPr kumimoji="0" lang="it-IT"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914377" rtl="0" eaLnBrk="1" fontAlgn="auto" latinLnBrk="0" hangingPunct="1">
              <a:lnSpc>
                <a:spcPct val="100000"/>
              </a:lnSpc>
              <a:spcBef>
                <a:spcPts val="0"/>
              </a:spcBef>
              <a:spcAft>
                <a:spcPts val="800"/>
              </a:spcAft>
              <a:buClrTx/>
              <a:buSzTx/>
              <a:buFontTx/>
              <a:buNone/>
              <a:tabLst/>
              <a:defRPr/>
            </a:pPr>
            <a:endParaRPr kumimoji="0" lang="en-GB"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576504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A8E00EFF-BD8C-4B37-9E6D-FE0F72F11842}"/>
              </a:ext>
            </a:extLst>
          </p:cNvPr>
          <p:cNvPicPr>
            <a:picLocks noChangeAspect="1"/>
          </p:cNvPicPr>
          <p:nvPr/>
        </p:nvPicPr>
        <p:blipFill>
          <a:blip r:embed="rId3"/>
          <a:stretch>
            <a:fillRect/>
          </a:stretch>
        </p:blipFill>
        <p:spPr>
          <a:xfrm>
            <a:off x="9530333" y="336000"/>
            <a:ext cx="2133335" cy="384000"/>
          </a:xfrm>
          <a:prstGeom prst="rect">
            <a:avLst/>
          </a:prstGeom>
        </p:spPr>
      </p:pic>
      <p:sp>
        <p:nvSpPr>
          <p:cNvPr id="6" name="Titolo 5">
            <a:extLst>
              <a:ext uri="{FF2B5EF4-FFF2-40B4-BE49-F238E27FC236}">
                <a16:creationId xmlns:a16="http://schemas.microsoft.com/office/drawing/2014/main" id="{BC4DB19D-67DD-4FE5-A3DD-2AF864BD92B7}"/>
              </a:ext>
            </a:extLst>
          </p:cNvPr>
          <p:cNvSpPr>
            <a:spLocks noGrp="1"/>
          </p:cNvSpPr>
          <p:nvPr>
            <p:ph type="title"/>
          </p:nvPr>
        </p:nvSpPr>
        <p:spPr>
          <a:xfrm>
            <a:off x="134223" y="151002"/>
            <a:ext cx="5721293" cy="1144998"/>
          </a:xfrm>
        </p:spPr>
        <p:txBody>
          <a:bodyPr/>
          <a:lstStyle/>
          <a:p>
            <a:pPr algn="ctr"/>
            <a:r>
              <a:rPr lang="en-GB" sz="2400" b="1" dirty="0"/>
              <a:t>Whistleblowing: </a:t>
            </a:r>
            <a:r>
              <a:rPr lang="en-GB" sz="2400" b="1" dirty="0" err="1"/>
              <a:t>conto</a:t>
            </a:r>
            <a:r>
              <a:rPr lang="en-GB" sz="2400" b="1" dirty="0"/>
              <a:t> </a:t>
            </a:r>
            <a:r>
              <a:rPr lang="en-GB" sz="2400" b="1" dirty="0" err="1"/>
              <a:t>alla</a:t>
            </a:r>
            <a:r>
              <a:rPr lang="en-GB" sz="2400" b="1" dirty="0"/>
              <a:t> </a:t>
            </a:r>
            <a:r>
              <a:rPr lang="en-GB" sz="2400" b="1" dirty="0" err="1"/>
              <a:t>rovescia</a:t>
            </a:r>
            <a:r>
              <a:rPr lang="en-GB" sz="2400" b="1" dirty="0"/>
              <a:t> per le </a:t>
            </a:r>
            <a:r>
              <a:rPr lang="en-GB" sz="2400" b="1" dirty="0" err="1"/>
              <a:t>nuove</a:t>
            </a:r>
            <a:r>
              <a:rPr lang="en-GB" sz="2400" b="1" dirty="0"/>
              <a:t> </a:t>
            </a:r>
            <a:r>
              <a:rPr lang="en-GB" sz="2400" b="1" dirty="0" err="1"/>
              <a:t>norme</a:t>
            </a:r>
            <a:r>
              <a:rPr lang="en-GB" sz="2400" b="1" dirty="0"/>
              <a:t> e </a:t>
            </a:r>
            <a:r>
              <a:rPr lang="en-GB" sz="2400" b="1" dirty="0" err="1"/>
              <a:t>impatto</a:t>
            </a:r>
            <a:r>
              <a:rPr lang="en-GB" sz="2400" b="1" dirty="0"/>
              <a:t> </a:t>
            </a:r>
            <a:r>
              <a:rPr lang="en-GB" sz="2400" b="1" dirty="0" err="1"/>
              <a:t>sulle</a:t>
            </a:r>
            <a:r>
              <a:rPr lang="en-GB" sz="2400" b="1" dirty="0"/>
              <a:t> </a:t>
            </a:r>
            <a:r>
              <a:rPr lang="en-GB" sz="2400" b="1" dirty="0" err="1"/>
              <a:t>imprese</a:t>
            </a:r>
            <a:endParaRPr lang="en-GB" sz="2400" dirty="0"/>
          </a:p>
        </p:txBody>
      </p:sp>
      <p:sp>
        <p:nvSpPr>
          <p:cNvPr id="9" name="Segnaposto testo 7">
            <a:extLst>
              <a:ext uri="{FF2B5EF4-FFF2-40B4-BE49-F238E27FC236}">
                <a16:creationId xmlns:a16="http://schemas.microsoft.com/office/drawing/2014/main" id="{B56E47EE-68A7-451D-BF2D-F0AB61C22739}"/>
              </a:ext>
            </a:extLst>
          </p:cNvPr>
          <p:cNvSpPr txBox="1">
            <a:spLocks/>
          </p:cNvSpPr>
          <p:nvPr/>
        </p:nvSpPr>
        <p:spPr>
          <a:xfrm>
            <a:off x="405381" y="1921079"/>
            <a:ext cx="11381238" cy="4041397"/>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800"/>
              </a:spcAft>
              <a:buFontTx/>
              <a:buNone/>
              <a:defRPr sz="2000" kern="1200">
                <a:solidFill>
                  <a:srgbClr val="FFFFFF"/>
                </a:solidFill>
                <a:latin typeface="Calibri" panose="020F0502020204030204" pitchFamily="34" charset="0"/>
                <a:ea typeface="+mn-ea"/>
                <a:cs typeface="Calibri" panose="020F0502020204030204" pitchFamily="34" charset="0"/>
              </a:defRPr>
            </a:lvl1pPr>
            <a:lvl2pPr marL="479988" indent="-479988" algn="l" defTabSz="914377" rtl="0" eaLnBrk="1" latinLnBrk="0" hangingPunct="1">
              <a:lnSpc>
                <a:spcPct val="100000"/>
              </a:lnSpc>
              <a:spcBef>
                <a:spcPts val="0"/>
              </a:spcBef>
              <a:spcAft>
                <a:spcPts val="800"/>
              </a:spcAft>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2pPr>
            <a:lvl3pPr marL="959976" indent="-479988" algn="l" defTabSz="914377" rtl="0" eaLnBrk="1" latinLnBrk="0" hangingPunct="1">
              <a:lnSpc>
                <a:spcPct val="100000"/>
              </a:lnSpc>
              <a:spcBef>
                <a:spcPts val="0"/>
              </a:spcBef>
              <a:spcAft>
                <a:spcPts val="800"/>
              </a:spcAft>
              <a:buFont typeface="Calibri" panose="020F0502020204030204" pitchFamily="34" charset="0"/>
              <a:buChar char="–"/>
              <a:defRPr sz="2000" kern="1200">
                <a:solidFill>
                  <a:srgbClr val="FFFFFF"/>
                </a:solidFill>
                <a:latin typeface="Calibri" panose="020F0502020204030204" pitchFamily="34" charset="0"/>
                <a:ea typeface="+mn-ea"/>
                <a:cs typeface="Calibri" panose="020F0502020204030204" pitchFamily="34" charset="0"/>
              </a:defRPr>
            </a:lvl3pPr>
            <a:lvl4pPr marL="1439964" indent="-479988" algn="l" defTabSz="914377" rtl="0" eaLnBrk="1" latinLnBrk="0" hangingPunct="1">
              <a:lnSpc>
                <a:spcPct val="100000"/>
              </a:lnSpc>
              <a:spcBef>
                <a:spcPts val="0"/>
              </a:spcBef>
              <a:spcAft>
                <a:spcPts val="800"/>
              </a:spcAft>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4pPr>
            <a:lvl5pPr marL="1919952" indent="-479988" algn="l" defTabSz="914377" rtl="0" eaLnBrk="1" latinLnBrk="0" hangingPunct="1">
              <a:lnSpc>
                <a:spcPct val="90000"/>
              </a:lnSpc>
              <a:spcBef>
                <a:spcPts val="500"/>
              </a:spcBef>
              <a:buFont typeface="Calibri" panose="020F0502020204030204" pitchFamily="34" charset="0"/>
              <a:buChar char="–"/>
              <a:defRPr sz="2000" kern="1200">
                <a:solidFill>
                  <a:srgbClr val="FFFFFF"/>
                </a:solidFill>
                <a:latin typeface="Calibri" panose="020F0502020204030204" pitchFamily="34" charset="0"/>
                <a:ea typeface="+mn-ea"/>
                <a:cs typeface="Calibri" panose="020F050202020403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6pPr>
            <a:lvl7pPr marL="2971726" indent="-228594" algn="l" defTabSz="914377" rtl="0" eaLnBrk="1" latinLnBrk="0" hangingPunct="1">
              <a:lnSpc>
                <a:spcPct val="90000"/>
              </a:lnSpc>
              <a:spcBef>
                <a:spcPts val="500"/>
              </a:spcBef>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7pPr>
            <a:lvl8pPr marL="3428914" indent="-228594" algn="l" defTabSz="914377" rtl="0" eaLnBrk="1" latinLnBrk="0" hangingPunct="1">
              <a:lnSpc>
                <a:spcPct val="90000"/>
              </a:lnSpc>
              <a:spcBef>
                <a:spcPts val="500"/>
              </a:spcBef>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8pPr>
            <a:lvl9pPr marL="3886103" indent="-228594" algn="l" defTabSz="914377" rtl="0" eaLnBrk="1" latinLnBrk="0" hangingPunct="1">
              <a:lnSpc>
                <a:spcPct val="90000"/>
              </a:lnSpc>
              <a:spcBef>
                <a:spcPts val="500"/>
              </a:spcBef>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9pPr>
          </a:lstStyle>
          <a:p>
            <a:pPr marL="0" marR="0" lvl="0" indent="0" algn="just" defTabSz="914377" rtl="0" eaLnBrk="1" fontAlgn="auto" latinLnBrk="0" hangingPunct="1">
              <a:lnSpc>
                <a:spcPct val="100000"/>
              </a:lnSpc>
              <a:spcBef>
                <a:spcPts val="0"/>
              </a:spcBef>
              <a:spcAft>
                <a:spcPts val="800"/>
              </a:spcAft>
              <a:buClrTx/>
              <a:buSzTx/>
              <a:buFontTx/>
              <a:buNone/>
              <a:tabLst/>
              <a:defRPr/>
            </a:pPr>
            <a:r>
              <a:rPr kumimoji="0" lang="it-IT"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La stessa conclusione non è imposta dal tenore letterale delle disposizioni della direttiva 2019/1937 e della l. 179/2017 sopra citate. Nel senso dell’esclusione di un vero proprio obbligo depone, poi, la ricostruzione della «volontà storica del legislatore», considerato che “</a:t>
            </a:r>
            <a:r>
              <a:rPr kumimoji="0" lang="it-IT" sz="1400" b="0" i="1"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prima degli ultimi correttivi, il testo </a:t>
            </a:r>
            <a:r>
              <a:rPr kumimoji="0" lang="it-IT"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[del disegno di legge] </a:t>
            </a:r>
            <a:r>
              <a:rPr kumimoji="0" lang="it-IT" sz="1400" b="0" i="1"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introduceva l’obbligo …</a:t>
            </a:r>
            <a:r>
              <a:rPr kumimoji="0" lang="it-IT"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poi scomparso nel testo definitivo (CONFINDUSTRIA, Nota Illustrativa - Gennaio 2018)</a:t>
            </a:r>
          </a:p>
          <a:p>
            <a:pPr marL="0" marR="0" lvl="0" indent="0" algn="just" defTabSz="914377" rtl="0" eaLnBrk="1" fontAlgn="auto" latinLnBrk="0" hangingPunct="1">
              <a:lnSpc>
                <a:spcPct val="100000"/>
              </a:lnSpc>
              <a:spcBef>
                <a:spcPts val="0"/>
              </a:spcBef>
              <a:spcAft>
                <a:spcPts val="800"/>
              </a:spcAft>
              <a:buClrTx/>
              <a:buSzTx/>
              <a:buFontTx/>
              <a:buNone/>
              <a:tabLst/>
              <a:defRPr/>
            </a:pPr>
            <a:endParaRPr kumimoji="0" lang="it-IT"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just" defTabSz="914377" rtl="0" eaLnBrk="1" fontAlgn="auto" latinLnBrk="0" hangingPunct="1">
              <a:lnSpc>
                <a:spcPct val="100000"/>
              </a:lnSpc>
              <a:spcBef>
                <a:spcPts val="0"/>
              </a:spcBef>
              <a:spcAft>
                <a:spcPts val="800"/>
              </a:spcAft>
              <a:buClrTx/>
              <a:buSzTx/>
              <a:buFontTx/>
              <a:buNone/>
              <a:tabLst/>
              <a:defRPr/>
            </a:pPr>
            <a:r>
              <a:rPr kumimoji="0" lang="it-IT"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Peraltro il fondamento giuridico dell’obbligatorietà della segnalazione può essere rinvenuto altrove, ovvero negli “</a:t>
            </a:r>
            <a:r>
              <a:rPr kumimoji="0" lang="it-IT" sz="1400" b="0" i="1"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articoli 2104 e 2105 del codice civile</a:t>
            </a:r>
            <a:r>
              <a:rPr kumimoji="0" lang="it-IT"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come già affermato dalle </a:t>
            </a:r>
            <a:r>
              <a:rPr kumimoji="0" lang="it-IT" sz="1400" b="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Linee Guida di </a:t>
            </a:r>
            <a:r>
              <a:rPr kumimoji="0" lang="it-IT"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Confindustria “aggiornate al marzo 2014” e ribadito (per i flussi informativi verso l’</a:t>
            </a:r>
            <a:r>
              <a:rPr kumimoji="0" lang="it-IT" sz="1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OdV</a:t>
            </a:r>
            <a:r>
              <a:rPr kumimoji="0" lang="it-IT"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da quelle aggiornate “giugno 2021”.  Secondo la giurisprudenza “</a:t>
            </a:r>
            <a:r>
              <a:rPr kumimoji="0" lang="it-IT" sz="1400" b="0" i="1"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Rientra negli obblighi di diligenza, di cui all’art. 2104 c.c., e di fedeltà, di cui all’art. 2105 c.c., di un dipendente dotato di particolari responsabilità della scala gerarchica … avvisare il datore di lavoro delle gravi irregolarità commesse dall’immediato superiore …</a:t>
            </a:r>
            <a:r>
              <a:rPr kumimoji="0" lang="it-IT"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(Cass., 7819/2001; 22.221/2012; 9696/2013). “</a:t>
            </a:r>
            <a:r>
              <a:rPr kumimoji="0" lang="it-IT" sz="1400" b="0" i="1"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Chi è a capo di una struttura ha l’obbligo di verificare in maniera rigorosa e scrupolosa l’attività dei suoi collaboratori, eventualmente anche segnalando il compimento di operazioni irregolari da parte di questi ultimi</a:t>
            </a:r>
            <a:r>
              <a:rPr kumimoji="0" lang="it-IT"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(Cass., 17.108/2009)</a:t>
            </a:r>
          </a:p>
          <a:p>
            <a:pPr marL="0" marR="0" lvl="0" indent="0" algn="just" defTabSz="914377" rtl="0" eaLnBrk="1" fontAlgn="auto" latinLnBrk="0" hangingPunct="1">
              <a:lnSpc>
                <a:spcPct val="100000"/>
              </a:lnSpc>
              <a:spcBef>
                <a:spcPts val="0"/>
              </a:spcBef>
              <a:spcAft>
                <a:spcPts val="800"/>
              </a:spcAft>
              <a:buClrTx/>
              <a:buSzTx/>
              <a:buFontTx/>
              <a:buNone/>
              <a:tabLst/>
              <a:defRPr/>
            </a:pPr>
            <a:endParaRPr kumimoji="0" lang="it-IT"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just" defTabSz="914377" rtl="0" eaLnBrk="1" fontAlgn="auto" latinLnBrk="0" hangingPunct="1">
              <a:lnSpc>
                <a:spcPct val="100000"/>
              </a:lnSpc>
              <a:spcBef>
                <a:spcPts val="0"/>
              </a:spcBef>
              <a:spcAft>
                <a:spcPts val="800"/>
              </a:spcAft>
              <a:buClrTx/>
              <a:buSzTx/>
              <a:buFontTx/>
              <a:buNone/>
              <a:tabLst/>
              <a:defRPr/>
            </a:pPr>
            <a:r>
              <a:rPr kumimoji="0" lang="it-IT"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Peraltro è “</a:t>
            </a:r>
            <a:r>
              <a:rPr kumimoji="0" lang="it-IT" sz="1400" b="0" i="1"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estraneo alle mansioni di operaio generico … un obbligo di informare il datore di lavoro [di illeciti compiuti da colleghi] …” </a:t>
            </a:r>
            <a:r>
              <a:rPr kumimoji="0" lang="it-IT"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(Cass., 1978/2016).</a:t>
            </a:r>
          </a:p>
          <a:p>
            <a:pPr marL="0" marR="0" lvl="0" indent="0" algn="just" defTabSz="914377" rtl="0" eaLnBrk="1" fontAlgn="auto" latinLnBrk="0" hangingPunct="1">
              <a:lnSpc>
                <a:spcPct val="100000"/>
              </a:lnSpc>
              <a:spcBef>
                <a:spcPts val="0"/>
              </a:spcBef>
              <a:spcAft>
                <a:spcPts val="800"/>
              </a:spcAft>
              <a:buClrTx/>
              <a:buSzTx/>
              <a:buFontTx/>
              <a:buNone/>
              <a:tabLst/>
              <a:defRPr/>
            </a:pPr>
            <a:r>
              <a:rPr kumimoji="0" lang="it-IT"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Inoltre, “</a:t>
            </a:r>
            <a:r>
              <a:rPr kumimoji="0" lang="it-IT" sz="1400" b="0" i="1"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La disciplina … [della</a:t>
            </a:r>
            <a:r>
              <a:rPr kumimoji="0" lang="it-IT" sz="1400" b="0" i="1" u="sng"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l. n. 179 del 2017 </a:t>
            </a:r>
            <a:r>
              <a:rPr kumimoji="0" lang="it-IT" sz="1400" b="0" i="1"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si limita a scongiurare conseguenze sfavorevoli … per il segnalante che acquisisca, nel contesto lavorativo, notizia di un’attività illecita, mentre </a:t>
            </a:r>
            <a:r>
              <a:rPr kumimoji="0" lang="it-IT" sz="1400" b="0" i="1" u="sng"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non fonda alcun obbligo di attiva acquisizione di informazioni, autorizzando improprie attività investigative, in violazione dei limiti posti dalla legge</a:t>
            </a:r>
            <a:r>
              <a:rPr kumimoji="0" lang="it-IT" sz="1400" b="0" i="0" u="sng"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t>
            </a:r>
            <a:r>
              <a:rPr kumimoji="0" lang="it-IT"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(Cass. Pen., Sez. V, 35.792/2018)</a:t>
            </a:r>
          </a:p>
          <a:p>
            <a:pPr marL="0" marR="0" lvl="0" indent="0" algn="just" defTabSz="914377" rtl="0" eaLnBrk="1" fontAlgn="auto" latinLnBrk="0" hangingPunct="1">
              <a:lnSpc>
                <a:spcPct val="100000"/>
              </a:lnSpc>
              <a:spcBef>
                <a:spcPts val="0"/>
              </a:spcBef>
              <a:spcAft>
                <a:spcPts val="800"/>
              </a:spcAft>
              <a:buClrTx/>
              <a:buSzTx/>
              <a:buFontTx/>
              <a:buNone/>
              <a:tabLst/>
              <a:defRPr/>
            </a:pPr>
            <a:endParaRPr kumimoji="0" lang="it-IT"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just" defTabSz="914377" rtl="0" eaLnBrk="1" fontAlgn="auto" latinLnBrk="0" hangingPunct="1">
              <a:lnSpc>
                <a:spcPct val="100000"/>
              </a:lnSpc>
              <a:spcBef>
                <a:spcPts val="0"/>
              </a:spcBef>
              <a:spcAft>
                <a:spcPts val="800"/>
              </a:spcAft>
              <a:buClrTx/>
              <a:buSzTx/>
              <a:buFontTx/>
              <a:buNone/>
              <a:tabLst/>
              <a:defRPr/>
            </a:pPr>
            <a:endParaRPr kumimoji="0" lang="it-IT"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just" defTabSz="914377" rtl="0" eaLnBrk="1" fontAlgn="auto" latinLnBrk="0" hangingPunct="1">
              <a:lnSpc>
                <a:spcPct val="100000"/>
              </a:lnSpc>
              <a:spcBef>
                <a:spcPts val="0"/>
              </a:spcBef>
              <a:spcAft>
                <a:spcPts val="800"/>
              </a:spcAft>
              <a:buClrTx/>
              <a:buSzTx/>
              <a:buFontTx/>
              <a:buNone/>
              <a:tabLst/>
              <a:defRPr/>
            </a:pPr>
            <a:endParaRPr kumimoji="0" lang="it-IT"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just" defTabSz="914377" rtl="0" eaLnBrk="1" fontAlgn="auto" latinLnBrk="0" hangingPunct="1">
              <a:lnSpc>
                <a:spcPct val="100000"/>
              </a:lnSpc>
              <a:spcBef>
                <a:spcPts val="0"/>
              </a:spcBef>
              <a:spcAft>
                <a:spcPts val="800"/>
              </a:spcAft>
              <a:buClrTx/>
              <a:buSzTx/>
              <a:buFontTx/>
              <a:buNone/>
              <a:tabLst/>
              <a:defRPr/>
            </a:pPr>
            <a:endParaRPr kumimoji="0" lang="it-IT"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just" defTabSz="914377" rtl="0" eaLnBrk="1" fontAlgn="auto" latinLnBrk="0" hangingPunct="1">
              <a:lnSpc>
                <a:spcPct val="100000"/>
              </a:lnSpc>
              <a:spcBef>
                <a:spcPts val="0"/>
              </a:spcBef>
              <a:spcAft>
                <a:spcPts val="800"/>
              </a:spcAft>
              <a:buClrTx/>
              <a:buSzTx/>
              <a:buFontTx/>
              <a:buNone/>
              <a:tabLst/>
              <a:defRPr/>
            </a:pPr>
            <a:endParaRPr kumimoji="0" lang="it-IT"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just" defTabSz="914377" rtl="0" eaLnBrk="1" fontAlgn="auto" latinLnBrk="0" hangingPunct="1">
              <a:lnSpc>
                <a:spcPct val="100000"/>
              </a:lnSpc>
              <a:spcBef>
                <a:spcPts val="0"/>
              </a:spcBef>
              <a:spcAft>
                <a:spcPts val="800"/>
              </a:spcAft>
              <a:buClrTx/>
              <a:buSzTx/>
              <a:buFontTx/>
              <a:buNone/>
              <a:tabLst/>
              <a:defRPr/>
            </a:pPr>
            <a:endParaRPr kumimoji="0" lang="it-IT"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914377" rtl="0" eaLnBrk="1" fontAlgn="auto" latinLnBrk="0" hangingPunct="1">
              <a:lnSpc>
                <a:spcPct val="100000"/>
              </a:lnSpc>
              <a:spcBef>
                <a:spcPts val="0"/>
              </a:spcBef>
              <a:spcAft>
                <a:spcPts val="800"/>
              </a:spcAft>
              <a:buClrTx/>
              <a:buSzTx/>
              <a:buFontTx/>
              <a:buNone/>
              <a:tabLst/>
              <a:defRPr/>
            </a:pPr>
            <a:endParaRPr kumimoji="0" lang="it-IT"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914377" rtl="0" eaLnBrk="1" fontAlgn="auto" latinLnBrk="0" hangingPunct="1">
              <a:lnSpc>
                <a:spcPct val="100000"/>
              </a:lnSpc>
              <a:spcBef>
                <a:spcPts val="0"/>
              </a:spcBef>
              <a:spcAft>
                <a:spcPts val="80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386551856"/>
      </p:ext>
    </p:extLst>
  </p:cSld>
  <p:clrMapOvr>
    <a:masterClrMapping/>
  </p:clrMapOvr>
</p:sld>
</file>

<file path=ppt/theme/theme1.xml><?xml version="1.0" encoding="utf-8"?>
<a:theme xmlns:a="http://schemas.openxmlformats.org/drawingml/2006/main" name="Title Slides">
  <a:themeElements>
    <a:clrScheme name="Fieldfisher Marketing">
      <a:dk1>
        <a:sysClr val="windowText" lastClr="000000"/>
      </a:dk1>
      <a:lt1>
        <a:sysClr val="window" lastClr="FFFFFF"/>
      </a:lt1>
      <a:dk2>
        <a:srgbClr val="5D0749"/>
      </a:dk2>
      <a:lt2>
        <a:srgbClr val="E7E6E6"/>
      </a:lt2>
      <a:accent1>
        <a:srgbClr val="5D0749"/>
      </a:accent1>
      <a:accent2>
        <a:srgbClr val="0093D4"/>
      </a:accent2>
      <a:accent3>
        <a:srgbClr val="D81F84"/>
      </a:accent3>
      <a:accent4>
        <a:srgbClr val="005B87"/>
      </a:accent4>
      <a:accent5>
        <a:srgbClr val="007B63"/>
      </a:accent5>
      <a:accent6>
        <a:srgbClr val="E1580A"/>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vider Slides">
  <a:themeElements>
    <a:clrScheme name="Fieldfisher Marketing">
      <a:dk1>
        <a:sysClr val="windowText" lastClr="000000"/>
      </a:dk1>
      <a:lt1>
        <a:sysClr val="window" lastClr="FFFFFF"/>
      </a:lt1>
      <a:dk2>
        <a:srgbClr val="5D0749"/>
      </a:dk2>
      <a:lt2>
        <a:srgbClr val="E7E6E6"/>
      </a:lt2>
      <a:accent1>
        <a:srgbClr val="5D0749"/>
      </a:accent1>
      <a:accent2>
        <a:srgbClr val="0093D4"/>
      </a:accent2>
      <a:accent3>
        <a:srgbClr val="D81F84"/>
      </a:accent3>
      <a:accent4>
        <a:srgbClr val="005B87"/>
      </a:accent4>
      <a:accent5>
        <a:srgbClr val="007B63"/>
      </a:accent5>
      <a:accent6>
        <a:srgbClr val="E1580A"/>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6315</Words>
  <Application>Microsoft Office PowerPoint</Application>
  <PresentationFormat>Widescreen</PresentationFormat>
  <Paragraphs>303</Paragraphs>
  <Slides>27</Slides>
  <Notes>27</Notes>
  <HiddenSlides>0</HiddenSlides>
  <MMClips>0</MMClips>
  <ScaleCrop>false</ScaleCrop>
  <HeadingPairs>
    <vt:vector size="6" baseType="variant">
      <vt:variant>
        <vt:lpstr>Caratteri utilizzati</vt:lpstr>
      </vt:variant>
      <vt:variant>
        <vt:i4>3</vt:i4>
      </vt:variant>
      <vt:variant>
        <vt:lpstr>Tema</vt:lpstr>
      </vt:variant>
      <vt:variant>
        <vt:i4>2</vt:i4>
      </vt:variant>
      <vt:variant>
        <vt:lpstr>Titoli diapositive</vt:lpstr>
      </vt:variant>
      <vt:variant>
        <vt:i4>27</vt:i4>
      </vt:variant>
    </vt:vector>
  </HeadingPairs>
  <TitlesOfParts>
    <vt:vector size="32" baseType="lpstr">
      <vt:lpstr>Arial</vt:lpstr>
      <vt:lpstr>Calibri</vt:lpstr>
      <vt:lpstr>Wingdings</vt:lpstr>
      <vt:lpstr>Title Slides</vt:lpstr>
      <vt:lpstr>Divider Slides</vt:lpstr>
      <vt:lpstr>MY GOVERNANCE  ZUCCHETTI Whistleblowing: conto alla rovescia per le nuove norme e impatto sulle imprese</vt:lpstr>
      <vt:lpstr>Whistleblowing: conto alla rovescia per le nuove norme e impatto sulle imprese</vt:lpstr>
      <vt:lpstr>Whistleblowing: conto alla rovescia per le nuove norme e impatto sulle imprese</vt:lpstr>
      <vt:lpstr>Whistleblowing: conto alla rovescia per le nuove norme e impatto sulle imprese</vt:lpstr>
      <vt:lpstr>Whistleblowing: conto alla rovescia per le nuove norme e impatto sulle imprese</vt:lpstr>
      <vt:lpstr>Whistleblowing: conto alla rovescia per le nuove norme e impatto sulle imprese</vt:lpstr>
      <vt:lpstr>Whistleblowing: conto alla rovescia per le nuove norme e impatto sulle imprese</vt:lpstr>
      <vt:lpstr>Whistleblowing: conto alla rovescia per le nuove norme e impatto sulle imprese</vt:lpstr>
      <vt:lpstr>Whistleblowing: conto alla rovescia per le nuove norme e impatto sulle imprese</vt:lpstr>
      <vt:lpstr>Whistleblowing: conto alla rovescia per le nuove norme e impatto sulle imprese</vt:lpstr>
      <vt:lpstr>Whistleblowing: conto alla rovescia per le nuove norme e impatto sulle imprese</vt:lpstr>
      <vt:lpstr>Whistleblowing: conto alla rovescia per le nuove norme e impatto sulle imprese</vt:lpstr>
      <vt:lpstr>Whistleblowing: conto alla rovescia per le nuove norme e impatto sulle imprese</vt:lpstr>
      <vt:lpstr>Whistleblowing: conto alla rovescia per le nuove norme e impatto sulle imprese</vt:lpstr>
      <vt:lpstr>Whistleblowing: conto alla rovescia per le nuove norme e impatto sulle imprese</vt:lpstr>
      <vt:lpstr>Whistleblowing: conto alla rovescia per le nuove norme e impatto sulle imprese</vt:lpstr>
      <vt:lpstr>Whistleblowing: conto alla rovescia per le nuove norme e impatto sulle imprese</vt:lpstr>
      <vt:lpstr>Whistleblowing: conto alla rovescia per le nuove norme e impatto sulle imprese</vt:lpstr>
      <vt:lpstr>Whistleblowing: conto alla rovescia per le nuove norme e impatto sulle imprese</vt:lpstr>
      <vt:lpstr>Whistleblowing: conto alla rovescia per le nuove norme e impatto sulle imprese</vt:lpstr>
      <vt:lpstr>Whistleblowing: conto alla rovescia per le nuove norme e impatto sulle imprese</vt:lpstr>
      <vt:lpstr>Whistleblowing: conto alla rovescia per le nuove norme e impatto sulle imprese</vt:lpstr>
      <vt:lpstr>Whistleblowing: conto alla rovescia per le nuove norme e impatto sulle imprese</vt:lpstr>
      <vt:lpstr>Whistleblowing: conto alla rovescia per le nuove norme e impatto sulle imprese</vt:lpstr>
      <vt:lpstr>Whistleblowing: conto alla rovescia per le nuove norme e impatto sulle imprese</vt:lpstr>
      <vt:lpstr>Whistleblowing: conto alla rovescia per le nuove norme e impatto sulle imprese</vt:lpstr>
      <vt:lpstr>Whistleblowing: conto alla rovescia per le nuove norme e impatto sulle imprese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GOVERNANCE  ZUCCHETTI Whistleblowing: conto alla rovescia per le nuove norme e impatto sulle imprese</dc:title>
  <dc:creator>Adele Biscotti</dc:creator>
  <cp:lastModifiedBy>Adele Biscotti</cp:lastModifiedBy>
  <cp:revision>3</cp:revision>
  <dcterms:created xsi:type="dcterms:W3CDTF">2022-03-03T16:43:31Z</dcterms:created>
  <dcterms:modified xsi:type="dcterms:W3CDTF">2022-03-04T15:59:52Z</dcterms:modified>
</cp:coreProperties>
</file>