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2"/>
  </p:notesMasterIdLst>
  <p:sldIdLst>
    <p:sldId id="2375" r:id="rId4"/>
    <p:sldId id="2597" r:id="rId5"/>
    <p:sldId id="2601" r:id="rId6"/>
    <p:sldId id="2615" r:id="rId7"/>
    <p:sldId id="2253" r:id="rId8"/>
    <p:sldId id="298" r:id="rId9"/>
    <p:sldId id="311" r:id="rId10"/>
    <p:sldId id="2596" r:id="rId11"/>
    <p:sldId id="818" r:id="rId12"/>
    <p:sldId id="2423" r:id="rId13"/>
    <p:sldId id="2612" r:id="rId14"/>
    <p:sldId id="2614" r:id="rId15"/>
    <p:sldId id="2581" r:id="rId16"/>
    <p:sldId id="2542" r:id="rId17"/>
    <p:sldId id="2616" r:id="rId18"/>
    <p:sldId id="2479" r:id="rId19"/>
    <p:sldId id="8193" r:id="rId20"/>
    <p:sldId id="2367"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24" autoAdjust="0"/>
  </p:normalViewPr>
  <p:slideViewPr>
    <p:cSldViewPr snapToGrid="0">
      <p:cViewPr varScale="1">
        <p:scale>
          <a:sx n="91" d="100"/>
          <a:sy n="91" d="100"/>
        </p:scale>
        <p:origin x="6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2F6431-D1D5-4E96-99EF-3460709F6F64}" type="doc">
      <dgm:prSet loTypeId="urn:microsoft.com/office/officeart/2005/8/layout/process2" loCatId="process" qsTypeId="urn:microsoft.com/office/officeart/2005/8/quickstyle/3d2" qsCatId="3D" csTypeId="urn:microsoft.com/office/officeart/2005/8/colors/accent1_2" csCatId="accent1" phldr="1"/>
      <dgm:spPr/>
      <dgm:t>
        <a:bodyPr/>
        <a:lstStyle/>
        <a:p>
          <a:endParaRPr lang="it-IT"/>
        </a:p>
      </dgm:t>
    </dgm:pt>
    <dgm:pt modelId="{42B27964-625B-4A49-9C00-91E27B6CF68B}">
      <dgm:prSet phldrT="[Testo]" custT="1"/>
      <dgm:spPr>
        <a:solidFill>
          <a:srgbClr val="00B0F0"/>
        </a:solidFill>
      </dgm:spPr>
      <dgm:t>
        <a:bodyPr/>
        <a:lstStyle/>
        <a:p>
          <a:pPr algn="ctr"/>
          <a:r>
            <a:rPr lang="it-IT" sz="1400" b="1" kern="1200" dirty="0">
              <a:solidFill>
                <a:srgbClr val="FFFF00"/>
              </a:solidFill>
              <a:effectLst>
                <a:glow rad="127000">
                  <a:schemeClr val="tx1"/>
                </a:glow>
              </a:effectLst>
              <a:latin typeface="Arial" panose="020B0604020202020204" pitchFamily="34" charset="0"/>
              <a:ea typeface="Verdana" panose="020B0604030504040204" pitchFamily="34" charset="0"/>
              <a:cs typeface="Arial" panose="020B0604020202020204" pitchFamily="34" charset="0"/>
            </a:rPr>
            <a:t>«Crisi»: </a:t>
          </a:r>
        </a:p>
        <a:p>
          <a:pPr algn="ctr"/>
          <a:r>
            <a:rPr lang="it-IT" sz="1400" b="1" kern="1200" dirty="0">
              <a:solidFill>
                <a:schemeClr val="bg1"/>
              </a:solidFill>
              <a:latin typeface="Arial" panose="020B0604020202020204" pitchFamily="34" charset="0"/>
              <a:ea typeface="Verdana" panose="020B0604030504040204" pitchFamily="34" charset="0"/>
              <a:cs typeface="Arial" panose="020B0604020202020204" pitchFamily="34" charset="0"/>
            </a:rPr>
            <a:t>lo stato del debitore che rende probabile l’insolvenza e che si manifesta con l’inadeguatezza dei flussi di cassa prospettici a far fronte alle obbligazioni nei successivi dodici mesi.</a:t>
          </a:r>
        </a:p>
      </dgm:t>
    </dgm:pt>
    <dgm:pt modelId="{B1116872-2706-4C88-A32B-5E98108DFCE3}" type="parTrans" cxnId="{7C465B6B-000A-4B12-84D6-E846B08F9BA5}">
      <dgm:prSet/>
      <dgm:spPr/>
      <dgm:t>
        <a:bodyPr/>
        <a:lstStyle/>
        <a:p>
          <a:endParaRPr lang="it-IT"/>
        </a:p>
      </dgm:t>
    </dgm:pt>
    <dgm:pt modelId="{432BDE85-4773-4B7F-A31B-902E155E7B8D}" type="sibTrans" cxnId="{7C465B6B-000A-4B12-84D6-E846B08F9BA5}">
      <dgm:prSet/>
      <dgm:spPr>
        <a:solidFill>
          <a:srgbClr val="002060"/>
        </a:solidFill>
        <a:scene3d>
          <a:camera prst="orthographicFront"/>
          <a:lightRig rig="threePt" dir="t">
            <a:rot lat="0" lon="0" rev="7500000"/>
          </a:lightRig>
        </a:scene3d>
        <a:sp3d z="-70000" extrusionH="63500" prstMaterial="matte">
          <a:bevelT w="25400" h="6350"/>
          <a:contourClr>
            <a:schemeClr val="bg1"/>
          </a:contourClr>
        </a:sp3d>
      </dgm:spPr>
      <dgm:t>
        <a:bodyPr/>
        <a:lstStyle/>
        <a:p>
          <a:endParaRPr lang="it-IT"/>
        </a:p>
      </dgm:t>
    </dgm:pt>
    <dgm:pt modelId="{724FBBE5-61C1-40D4-8429-F10FF46D5235}">
      <dgm:prSet phldrT="[Testo]" custT="1"/>
      <dgm:spPr>
        <a:solidFill>
          <a:srgbClr val="00B0F0"/>
        </a:solidFill>
      </dgm:spPr>
      <dgm:t>
        <a:bodyPr/>
        <a:lstStyle/>
        <a:p>
          <a:pPr>
            <a:lnSpc>
              <a:spcPct val="100000"/>
            </a:lnSpc>
            <a:spcAft>
              <a:spcPts val="0"/>
            </a:spcAft>
          </a:pPr>
          <a:r>
            <a:rPr lang="it-IT" sz="1400" b="1" dirty="0">
              <a:solidFill>
                <a:schemeClr val="bg1"/>
              </a:solidFill>
              <a:latin typeface="Arial" panose="020B0604020202020204" pitchFamily="34" charset="0"/>
              <a:cs typeface="Arial" panose="020B0604020202020204" pitchFamily="34" charset="0"/>
            </a:rPr>
            <a:t>Focus:</a:t>
          </a:r>
        </a:p>
        <a:p>
          <a:pPr>
            <a:lnSpc>
              <a:spcPct val="100000"/>
            </a:lnSpc>
            <a:spcAft>
              <a:spcPts val="0"/>
            </a:spcAft>
          </a:pPr>
          <a:r>
            <a:rPr lang="it-IT" sz="1400" b="1" dirty="0">
              <a:solidFill>
                <a:schemeClr val="bg1"/>
              </a:solidFill>
              <a:latin typeface="Arial" panose="020B0604020202020204" pitchFamily="34" charset="0"/>
              <a:cs typeface="Arial" panose="020B0604020202020204" pitchFamily="34" charset="0"/>
            </a:rPr>
            <a:t>equilibrio finanziario prospettico</a:t>
          </a:r>
        </a:p>
        <a:p>
          <a:pPr>
            <a:lnSpc>
              <a:spcPct val="100000"/>
            </a:lnSpc>
            <a:spcAft>
              <a:spcPts val="0"/>
            </a:spcAft>
          </a:pPr>
          <a:endParaRPr lang="it-IT" sz="1200" dirty="0">
            <a:solidFill>
              <a:schemeClr val="tx1"/>
            </a:solidFill>
            <a:latin typeface="Arial" panose="020B0604020202020204" pitchFamily="34" charset="0"/>
            <a:cs typeface="Arial" panose="020B0604020202020204" pitchFamily="34" charset="0"/>
          </a:endParaRPr>
        </a:p>
        <a:p>
          <a:pPr>
            <a:lnSpc>
              <a:spcPct val="100000"/>
            </a:lnSpc>
            <a:spcAft>
              <a:spcPts val="0"/>
            </a:spcAft>
          </a:pPr>
          <a:r>
            <a:rPr lang="it-IT" sz="1200" dirty="0">
              <a:solidFill>
                <a:schemeClr val="tx1"/>
              </a:solidFill>
              <a:latin typeface="Arial" panose="020B0604020202020204" pitchFamily="34" charset="0"/>
              <a:cs typeface="Arial" panose="020B0604020202020204" pitchFamily="34" charset="0"/>
            </a:rPr>
            <a:t> </a:t>
          </a:r>
          <a:r>
            <a:rPr lang="it-IT" sz="1200" dirty="0">
              <a:solidFill>
                <a:schemeClr val="bg1"/>
              </a:solidFill>
              <a:latin typeface="Arial" panose="020B0604020202020204" pitchFamily="34" charset="0"/>
              <a:cs typeface="Arial" panose="020B0604020202020204" pitchFamily="34" charset="0"/>
            </a:rPr>
            <a:t>Indispensabile pertanto introdurre un’adeguata programmazione elaborando dati ed informazioni di carattere prospettico </a:t>
          </a:r>
        </a:p>
        <a:p>
          <a:pPr>
            <a:lnSpc>
              <a:spcPct val="100000"/>
            </a:lnSpc>
            <a:spcAft>
              <a:spcPts val="0"/>
            </a:spcAft>
          </a:pPr>
          <a:r>
            <a:rPr lang="it-IT" sz="1200" dirty="0">
              <a:solidFill>
                <a:schemeClr val="bg1"/>
              </a:solidFill>
              <a:latin typeface="Arial" panose="020B0604020202020204" pitchFamily="34" charset="0"/>
              <a:cs typeface="Arial" panose="020B0604020202020204" pitchFamily="34" charset="0"/>
            </a:rPr>
            <a:t>(</a:t>
          </a:r>
          <a:r>
            <a:rPr lang="it-IT" sz="1200" i="1" u="none" dirty="0" err="1">
              <a:solidFill>
                <a:schemeClr val="bg1"/>
              </a:solidFill>
              <a:latin typeface="Arial" panose="020B0604020202020204" pitchFamily="34" charset="0"/>
              <a:cs typeface="Arial" panose="020B0604020202020204" pitchFamily="34" charset="0"/>
            </a:rPr>
            <a:t>forward</a:t>
          </a:r>
          <a:r>
            <a:rPr lang="it-IT" sz="1200" i="1" u="none" dirty="0">
              <a:solidFill>
                <a:schemeClr val="bg1"/>
              </a:solidFill>
              <a:latin typeface="Arial" panose="020B0604020202020204" pitchFamily="34" charset="0"/>
              <a:cs typeface="Arial" panose="020B0604020202020204" pitchFamily="34" charset="0"/>
            </a:rPr>
            <a:t>–</a:t>
          </a:r>
          <a:r>
            <a:rPr lang="it-IT" sz="1200" i="1" u="none" dirty="0" err="1">
              <a:solidFill>
                <a:schemeClr val="bg1"/>
              </a:solidFill>
              <a:latin typeface="Arial" panose="020B0604020202020204" pitchFamily="34" charset="0"/>
              <a:cs typeface="Arial" panose="020B0604020202020204" pitchFamily="34" charset="0"/>
            </a:rPr>
            <a:t>looking</a:t>
          </a:r>
          <a:r>
            <a:rPr lang="it-IT" sz="1200" i="1" u="none" dirty="0">
              <a:solidFill>
                <a:schemeClr val="bg1"/>
              </a:solidFill>
              <a:latin typeface="Arial" panose="020B0604020202020204" pitchFamily="34" charset="0"/>
              <a:cs typeface="Arial" panose="020B0604020202020204" pitchFamily="34" charset="0"/>
            </a:rPr>
            <a:t> information - cash flow </a:t>
          </a:r>
          <a:r>
            <a:rPr lang="it-IT" sz="1200" i="1" u="none" dirty="0" err="1">
              <a:solidFill>
                <a:schemeClr val="bg1"/>
              </a:solidFill>
              <a:latin typeface="Arial" panose="020B0604020202020204" pitchFamily="34" charset="0"/>
              <a:cs typeface="Arial" panose="020B0604020202020204" pitchFamily="34" charset="0"/>
            </a:rPr>
            <a:t>oriented</a:t>
          </a:r>
          <a:r>
            <a:rPr lang="it-IT" sz="1200" dirty="0">
              <a:solidFill>
                <a:schemeClr val="bg1"/>
              </a:solidFill>
              <a:latin typeface="Arial" panose="020B0604020202020204" pitchFamily="34" charset="0"/>
              <a:cs typeface="Arial" panose="020B0604020202020204" pitchFamily="34" charset="0"/>
            </a:rPr>
            <a:t>)</a:t>
          </a:r>
        </a:p>
      </dgm:t>
    </dgm:pt>
    <dgm:pt modelId="{3DACDEA1-FC97-4B3E-B02F-AEBF931AC40D}" type="parTrans" cxnId="{F97CB972-8D9A-468A-97B2-B68041A27694}">
      <dgm:prSet/>
      <dgm:spPr/>
      <dgm:t>
        <a:bodyPr/>
        <a:lstStyle/>
        <a:p>
          <a:endParaRPr lang="it-IT"/>
        </a:p>
      </dgm:t>
    </dgm:pt>
    <dgm:pt modelId="{D00F6E03-80FC-4B00-B86D-011B5BCAF44B}" type="sibTrans" cxnId="{F97CB972-8D9A-468A-97B2-B68041A27694}">
      <dgm:prSet/>
      <dgm:spPr/>
      <dgm:t>
        <a:bodyPr/>
        <a:lstStyle/>
        <a:p>
          <a:endParaRPr lang="it-IT"/>
        </a:p>
      </dgm:t>
    </dgm:pt>
    <dgm:pt modelId="{A0B0E245-FB20-49E8-897C-49413DA4F8D3}" type="pres">
      <dgm:prSet presAssocID="{D72F6431-D1D5-4E96-99EF-3460709F6F64}" presName="linearFlow" presStyleCnt="0">
        <dgm:presLayoutVars>
          <dgm:resizeHandles val="exact"/>
        </dgm:presLayoutVars>
      </dgm:prSet>
      <dgm:spPr/>
    </dgm:pt>
    <dgm:pt modelId="{EB3270E6-7AA7-4400-B1F4-660350572C8B}" type="pres">
      <dgm:prSet presAssocID="{42B27964-625B-4A49-9C00-91E27B6CF68B}" presName="node" presStyleLbl="node1" presStyleIdx="0" presStyleCnt="2" custScaleX="108128">
        <dgm:presLayoutVars>
          <dgm:bulletEnabled val="1"/>
        </dgm:presLayoutVars>
      </dgm:prSet>
      <dgm:spPr/>
    </dgm:pt>
    <dgm:pt modelId="{0E759DB8-0EBE-4541-A066-05081D7477A7}" type="pres">
      <dgm:prSet presAssocID="{432BDE85-4773-4B7F-A31B-902E155E7B8D}" presName="sibTrans" presStyleLbl="sibTrans2D1" presStyleIdx="0" presStyleCnt="1"/>
      <dgm:spPr/>
    </dgm:pt>
    <dgm:pt modelId="{6D437AC5-4F6F-4B89-8686-A886DD186975}" type="pres">
      <dgm:prSet presAssocID="{432BDE85-4773-4B7F-A31B-902E155E7B8D}" presName="connectorText" presStyleLbl="sibTrans2D1" presStyleIdx="0" presStyleCnt="1"/>
      <dgm:spPr/>
    </dgm:pt>
    <dgm:pt modelId="{05851830-F59A-487C-AB63-5BB71A0D9328}" type="pres">
      <dgm:prSet presAssocID="{724FBBE5-61C1-40D4-8429-F10FF46D5235}" presName="node" presStyleLbl="node1" presStyleIdx="1" presStyleCnt="2" custScaleX="122358" custScaleY="114689">
        <dgm:presLayoutVars>
          <dgm:bulletEnabled val="1"/>
        </dgm:presLayoutVars>
      </dgm:prSet>
      <dgm:spPr/>
    </dgm:pt>
  </dgm:ptLst>
  <dgm:cxnLst>
    <dgm:cxn modelId="{7C465B6B-000A-4B12-84D6-E846B08F9BA5}" srcId="{D72F6431-D1D5-4E96-99EF-3460709F6F64}" destId="{42B27964-625B-4A49-9C00-91E27B6CF68B}" srcOrd="0" destOrd="0" parTransId="{B1116872-2706-4C88-A32B-5E98108DFCE3}" sibTransId="{432BDE85-4773-4B7F-A31B-902E155E7B8D}"/>
    <dgm:cxn modelId="{34755B70-7436-4163-8DD2-065995D30C76}" type="presOf" srcId="{724FBBE5-61C1-40D4-8429-F10FF46D5235}" destId="{05851830-F59A-487C-AB63-5BB71A0D9328}" srcOrd="0" destOrd="0" presId="urn:microsoft.com/office/officeart/2005/8/layout/process2"/>
    <dgm:cxn modelId="{F97CB972-8D9A-468A-97B2-B68041A27694}" srcId="{D72F6431-D1D5-4E96-99EF-3460709F6F64}" destId="{724FBBE5-61C1-40D4-8429-F10FF46D5235}" srcOrd="1" destOrd="0" parTransId="{3DACDEA1-FC97-4B3E-B02F-AEBF931AC40D}" sibTransId="{D00F6E03-80FC-4B00-B86D-011B5BCAF44B}"/>
    <dgm:cxn modelId="{3437A77F-C4B2-4B48-A4CF-8F15B8EA2C1A}" type="presOf" srcId="{432BDE85-4773-4B7F-A31B-902E155E7B8D}" destId="{6D437AC5-4F6F-4B89-8686-A886DD186975}" srcOrd="1" destOrd="0" presId="urn:microsoft.com/office/officeart/2005/8/layout/process2"/>
    <dgm:cxn modelId="{58EDC199-1542-4DCA-83DF-F8C263D01BC7}" type="presOf" srcId="{D72F6431-D1D5-4E96-99EF-3460709F6F64}" destId="{A0B0E245-FB20-49E8-897C-49413DA4F8D3}" srcOrd="0" destOrd="0" presId="urn:microsoft.com/office/officeart/2005/8/layout/process2"/>
    <dgm:cxn modelId="{06AE83BC-EDCD-4E70-A6B6-686311B4D605}" type="presOf" srcId="{432BDE85-4773-4B7F-A31B-902E155E7B8D}" destId="{0E759DB8-0EBE-4541-A066-05081D7477A7}" srcOrd="0" destOrd="0" presId="urn:microsoft.com/office/officeart/2005/8/layout/process2"/>
    <dgm:cxn modelId="{89049DCA-5298-4C51-906B-E878F8D34B02}" type="presOf" srcId="{42B27964-625B-4A49-9C00-91E27B6CF68B}" destId="{EB3270E6-7AA7-4400-B1F4-660350572C8B}" srcOrd="0" destOrd="0" presId="urn:microsoft.com/office/officeart/2005/8/layout/process2"/>
    <dgm:cxn modelId="{CA5C70F7-00AC-48AB-83C2-E23DD4E12251}" type="presParOf" srcId="{A0B0E245-FB20-49E8-897C-49413DA4F8D3}" destId="{EB3270E6-7AA7-4400-B1F4-660350572C8B}" srcOrd="0" destOrd="0" presId="urn:microsoft.com/office/officeart/2005/8/layout/process2"/>
    <dgm:cxn modelId="{59E68E97-9F41-4DD0-A691-6AC527899AAE}" type="presParOf" srcId="{A0B0E245-FB20-49E8-897C-49413DA4F8D3}" destId="{0E759DB8-0EBE-4541-A066-05081D7477A7}" srcOrd="1" destOrd="0" presId="urn:microsoft.com/office/officeart/2005/8/layout/process2"/>
    <dgm:cxn modelId="{72F57B13-8E30-45DB-BB2A-A99CDA3F6A90}" type="presParOf" srcId="{0E759DB8-0EBE-4541-A066-05081D7477A7}" destId="{6D437AC5-4F6F-4B89-8686-A886DD186975}" srcOrd="0" destOrd="0" presId="urn:microsoft.com/office/officeart/2005/8/layout/process2"/>
    <dgm:cxn modelId="{980650F7-2B2D-4543-A44F-D047E70B7327}" type="presParOf" srcId="{A0B0E245-FB20-49E8-897C-49413DA4F8D3}" destId="{05851830-F59A-487C-AB63-5BB71A0D9328}"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0D29AF-FEAE-4B79-A292-FA1C38AB12F2}"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it-IT"/>
        </a:p>
      </dgm:t>
    </dgm:pt>
    <dgm:pt modelId="{3728F3C7-6CFF-4196-A5F3-480C7BE17578}">
      <dgm:prSet phldrT="[Testo]"/>
      <dgm:spPr/>
      <dgm:t>
        <a:bodyPr/>
        <a:lstStyle/>
        <a:p>
          <a:r>
            <a:rPr lang="it-IT" dirty="0">
              <a:latin typeface="Verdana" panose="020B0604030504040204" pitchFamily="34" charset="0"/>
              <a:ea typeface="Verdana" panose="020B0604030504040204" pitchFamily="34" charset="0"/>
              <a:cs typeface="Times New Roman" panose="02020603050405020304" pitchFamily="18" charset="0"/>
            </a:rPr>
            <a:t> </a:t>
          </a:r>
          <a:endParaRPr lang="it-IT" dirty="0"/>
        </a:p>
      </dgm:t>
    </dgm:pt>
    <dgm:pt modelId="{23948A50-F305-4BB4-9E44-76B4DA0502AC}" type="parTrans" cxnId="{646664EB-04C9-42CF-A277-F06AF7CF465F}">
      <dgm:prSet/>
      <dgm:spPr/>
      <dgm:t>
        <a:bodyPr/>
        <a:lstStyle/>
        <a:p>
          <a:endParaRPr lang="it-IT"/>
        </a:p>
      </dgm:t>
    </dgm:pt>
    <dgm:pt modelId="{42AA6826-ACBA-473B-A878-AEEFEFF8401B}" type="sibTrans" cxnId="{646664EB-04C9-42CF-A277-F06AF7CF465F}">
      <dgm:prSet/>
      <dgm:spPr/>
      <dgm:t>
        <a:bodyPr/>
        <a:lstStyle/>
        <a:p>
          <a:endParaRPr lang="it-IT"/>
        </a:p>
      </dgm:t>
    </dgm:pt>
    <dgm:pt modelId="{48950A2E-0278-47AF-B9E2-8CBAAED743BD}">
      <dgm:prSet phldrT="[Testo]" custT="1"/>
      <dgm:spPr/>
      <dgm:t>
        <a:bodyPr/>
        <a:lstStyle/>
        <a:p>
          <a:r>
            <a:rPr lang="it-IT" sz="1200" b="1" dirty="0">
              <a:latin typeface="Arial" panose="020B0604020202020204" pitchFamily="34" charset="0"/>
              <a:ea typeface="Verdana" panose="020B0604030504040204" pitchFamily="34" charset="0"/>
              <a:cs typeface="Arial" panose="020B0604020202020204" pitchFamily="34" charset="0"/>
            </a:rPr>
            <a:t>rilevazione </a:t>
          </a:r>
          <a:r>
            <a:rPr lang="it-IT" sz="1200" b="1" i="1" dirty="0">
              <a:latin typeface="Arial" panose="020B0604020202020204" pitchFamily="34" charset="0"/>
              <a:ea typeface="Verdana" panose="020B0604030504040204" pitchFamily="34" charset="0"/>
              <a:cs typeface="Arial" panose="020B0604020202020204" pitchFamily="34" charset="0"/>
            </a:rPr>
            <a:t>tempestiva della crisi</a:t>
          </a:r>
          <a:r>
            <a:rPr lang="it-IT" sz="1200" b="1" dirty="0">
              <a:latin typeface="Arial" panose="020B0604020202020204" pitchFamily="34" charset="0"/>
              <a:ea typeface="Verdana" panose="020B0604030504040204" pitchFamily="34" charset="0"/>
              <a:cs typeface="Arial" panose="020B0604020202020204" pitchFamily="34" charset="0"/>
            </a:rPr>
            <a:t> </a:t>
          </a:r>
          <a:endParaRPr lang="it-IT" sz="1200" b="1" dirty="0">
            <a:latin typeface="Arial" panose="020B0604020202020204" pitchFamily="34" charset="0"/>
            <a:cs typeface="Arial" panose="020B0604020202020204" pitchFamily="34" charset="0"/>
          </a:endParaRPr>
        </a:p>
      </dgm:t>
    </dgm:pt>
    <dgm:pt modelId="{3416BEF1-5F10-4E4D-937A-3EAA55F6F925}" type="parTrans" cxnId="{981FDABB-7002-4EF9-9CE3-F7277915E74C}">
      <dgm:prSet/>
      <dgm:spPr/>
      <dgm:t>
        <a:bodyPr/>
        <a:lstStyle/>
        <a:p>
          <a:endParaRPr lang="it-IT"/>
        </a:p>
      </dgm:t>
    </dgm:pt>
    <dgm:pt modelId="{C58E9E91-3F42-4267-AE78-E1054F5F5C49}" type="sibTrans" cxnId="{981FDABB-7002-4EF9-9CE3-F7277915E74C}">
      <dgm:prSet/>
      <dgm:spPr>
        <a:solidFill>
          <a:schemeClr val="bg1">
            <a:lumMod val="85000"/>
          </a:schemeClr>
        </a:solidFill>
        <a:scene3d>
          <a:camera prst="orthographicFront"/>
          <a:lightRig rig="threePt" dir="t"/>
        </a:scene3d>
        <a:sp3d>
          <a:bevelT/>
        </a:sp3d>
      </dgm:spPr>
      <dgm:t>
        <a:bodyPr/>
        <a:lstStyle/>
        <a:p>
          <a:endParaRPr lang="it-IT"/>
        </a:p>
      </dgm:t>
    </dgm:pt>
    <dgm:pt modelId="{9130FA29-4B4C-4DE1-8A60-1CA7633DA2B0}">
      <dgm:prSet phldrT="[Testo]" custT="1"/>
      <dgm:spPr/>
      <dgm:t>
        <a:bodyPr/>
        <a:lstStyle/>
        <a:p>
          <a:r>
            <a:rPr lang="it-IT" sz="1200" b="1" dirty="0">
              <a:latin typeface="Arial" panose="020B0604020202020204" pitchFamily="34" charset="0"/>
              <a:ea typeface="Verdana" panose="020B0604030504040204" pitchFamily="34" charset="0"/>
              <a:cs typeface="Arial" panose="020B0604020202020204" pitchFamily="34" charset="0"/>
            </a:rPr>
            <a:t>perdita della</a:t>
          </a:r>
        </a:p>
        <a:p>
          <a:r>
            <a:rPr lang="it-IT" sz="1200" b="1" dirty="0">
              <a:latin typeface="Arial" panose="020B0604020202020204" pitchFamily="34" charset="0"/>
              <a:ea typeface="Verdana" panose="020B0604030504040204" pitchFamily="34" charset="0"/>
              <a:cs typeface="Arial" panose="020B0604020202020204" pitchFamily="34" charset="0"/>
            </a:rPr>
            <a:t>continuità aziendale</a:t>
          </a:r>
        </a:p>
      </dgm:t>
    </dgm:pt>
    <dgm:pt modelId="{1BD14C09-5421-47AC-8CD7-A1BD407A0690}" type="parTrans" cxnId="{57A09656-F98F-4BDD-86C1-1B2F59B8F755}">
      <dgm:prSet/>
      <dgm:spPr/>
      <dgm:t>
        <a:bodyPr/>
        <a:lstStyle/>
        <a:p>
          <a:endParaRPr lang="it-IT"/>
        </a:p>
      </dgm:t>
    </dgm:pt>
    <dgm:pt modelId="{07916810-C39D-46B9-9643-FFBD18949E93}" type="sibTrans" cxnId="{57A09656-F98F-4BDD-86C1-1B2F59B8F755}">
      <dgm:prSet/>
      <dgm:spPr>
        <a:solidFill>
          <a:schemeClr val="bg1">
            <a:lumMod val="85000"/>
          </a:schemeClr>
        </a:solidFill>
        <a:scene3d>
          <a:camera prst="orthographicFront"/>
          <a:lightRig rig="threePt" dir="t"/>
        </a:scene3d>
        <a:sp3d>
          <a:bevelT/>
        </a:sp3d>
      </dgm:spPr>
      <dgm:t>
        <a:bodyPr/>
        <a:lstStyle/>
        <a:p>
          <a:endParaRPr lang="it-IT"/>
        </a:p>
      </dgm:t>
    </dgm:pt>
    <dgm:pt modelId="{4496168A-5956-4682-9800-0ABA145B28AC}">
      <dgm:prSet phldrT="[Testo]"/>
      <dgm:spPr/>
      <dgm:t>
        <a:bodyPr/>
        <a:lstStyle/>
        <a:p>
          <a:endParaRPr lang="it-IT" dirty="0"/>
        </a:p>
      </dgm:t>
    </dgm:pt>
    <dgm:pt modelId="{D4F8A453-D2CC-41AF-8DEC-ED822BEE4966}" type="sibTrans" cxnId="{230823A1-7FF5-444A-AD4B-70D440CF1CDF}">
      <dgm:prSet/>
      <dgm:spPr/>
      <dgm:t>
        <a:bodyPr/>
        <a:lstStyle/>
        <a:p>
          <a:endParaRPr lang="it-IT"/>
        </a:p>
      </dgm:t>
    </dgm:pt>
    <dgm:pt modelId="{73598AE3-F271-4E00-9349-3D7914418856}" type="parTrans" cxnId="{230823A1-7FF5-444A-AD4B-70D440CF1CDF}">
      <dgm:prSet/>
      <dgm:spPr/>
      <dgm:t>
        <a:bodyPr/>
        <a:lstStyle/>
        <a:p>
          <a:endParaRPr lang="it-IT"/>
        </a:p>
      </dgm:t>
    </dgm:pt>
    <dgm:pt modelId="{D655F2C2-8826-4A8F-9E1D-B13A186D610B}">
      <dgm:prSet custT="1"/>
      <dgm:spPr/>
      <dgm:t>
        <a:bodyPr/>
        <a:lstStyle/>
        <a:p>
          <a:endParaRPr lang="it-IT" sz="1400" b="1" dirty="0">
            <a:latin typeface="Arial" panose="020B0604020202020204" pitchFamily="34" charset="0"/>
            <a:ea typeface="Verdana" panose="020B0604030504040204" pitchFamily="34" charset="0"/>
            <a:cs typeface="Arial" panose="020B0604020202020204" pitchFamily="34" charset="0"/>
          </a:endParaRPr>
        </a:p>
      </dgm:t>
    </dgm:pt>
    <dgm:pt modelId="{8CB56696-94C8-4DC0-9A9E-D685F864F4A2}" type="sibTrans" cxnId="{4A1E0B24-CCC7-4A3E-BD73-54742E6F3E5D}">
      <dgm:prSet/>
      <dgm:spPr>
        <a:solidFill>
          <a:schemeClr val="bg1">
            <a:lumMod val="85000"/>
          </a:schemeClr>
        </a:solidFill>
        <a:scene3d>
          <a:camera prst="orthographicFront"/>
          <a:lightRig rig="threePt" dir="t"/>
        </a:scene3d>
        <a:sp3d>
          <a:bevelT/>
        </a:sp3d>
      </dgm:spPr>
      <dgm:t>
        <a:bodyPr/>
        <a:lstStyle/>
        <a:p>
          <a:endParaRPr lang="it-IT"/>
        </a:p>
      </dgm:t>
    </dgm:pt>
    <dgm:pt modelId="{43B17367-14C4-4D53-990B-48051DE2239B}" type="parTrans" cxnId="{4A1E0B24-CCC7-4A3E-BD73-54742E6F3E5D}">
      <dgm:prSet/>
      <dgm:spPr/>
      <dgm:t>
        <a:bodyPr/>
        <a:lstStyle/>
        <a:p>
          <a:endParaRPr lang="it-IT"/>
        </a:p>
      </dgm:t>
    </dgm:pt>
    <dgm:pt modelId="{43EE0306-34B0-4D63-ABDF-B461041D327B}" type="pres">
      <dgm:prSet presAssocID="{980D29AF-FEAE-4B79-A292-FA1C38AB12F2}" presName="Name0" presStyleCnt="0">
        <dgm:presLayoutVars>
          <dgm:chMax val="7"/>
          <dgm:chPref val="5"/>
        </dgm:presLayoutVars>
      </dgm:prSet>
      <dgm:spPr/>
    </dgm:pt>
    <dgm:pt modelId="{59832E52-F2B6-4169-8E60-10678E6CA025}" type="pres">
      <dgm:prSet presAssocID="{980D29AF-FEAE-4B79-A292-FA1C38AB12F2}" presName="arrowNode" presStyleLbl="node1" presStyleIdx="0" presStyleCnt="1" custScaleX="85937" custScaleY="85228" custLinFactNeighborX="11071" custLinFactNeighborY="-2573"/>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a:outerShdw blurRad="50800" dist="38100" dir="2700000" sx="101000" sy="101000" algn="tl" rotWithShape="0">
            <a:prstClr val="black">
              <a:alpha val="40000"/>
            </a:prstClr>
          </a:outerShdw>
        </a:effectLst>
        <a:scene3d>
          <a:camera prst="orthographicFront"/>
          <a:lightRig rig="threePt" dir="t"/>
        </a:scene3d>
        <a:sp3d>
          <a:bevelT/>
        </a:sp3d>
      </dgm:spPr>
    </dgm:pt>
    <dgm:pt modelId="{0E3AC6CF-A314-4A86-952B-998FE93B8086}" type="pres">
      <dgm:prSet presAssocID="{3728F3C7-6CFF-4196-A5F3-480C7BE17578}" presName="txNode1" presStyleLbl="revTx" presStyleIdx="0" presStyleCnt="5">
        <dgm:presLayoutVars>
          <dgm:bulletEnabled val="1"/>
        </dgm:presLayoutVars>
      </dgm:prSet>
      <dgm:spPr/>
    </dgm:pt>
    <dgm:pt modelId="{C9B571F0-7326-49FD-BAD7-343EDA677FBA}" type="pres">
      <dgm:prSet presAssocID="{48950A2E-0278-47AF-B9E2-8CBAAED743BD}" presName="txNode2" presStyleLbl="revTx" presStyleIdx="1" presStyleCnt="5">
        <dgm:presLayoutVars>
          <dgm:bulletEnabled val="1"/>
        </dgm:presLayoutVars>
      </dgm:prSet>
      <dgm:spPr/>
    </dgm:pt>
    <dgm:pt modelId="{66F34952-A16D-4166-A5F1-3466351D39C5}" type="pres">
      <dgm:prSet presAssocID="{C58E9E91-3F42-4267-AE78-E1054F5F5C49}" presName="dotNode2" presStyleCnt="0"/>
      <dgm:spPr/>
    </dgm:pt>
    <dgm:pt modelId="{A29357D9-5335-4D0C-9E1F-68383E6FA848}" type="pres">
      <dgm:prSet presAssocID="{C58E9E91-3F42-4267-AE78-E1054F5F5C49}" presName="dotRepeatNode" presStyleLbl="fgShp" presStyleIdx="0" presStyleCnt="3" custLinFactX="200000" custLinFactNeighborX="221592" custLinFactNeighborY="-24066"/>
      <dgm:spPr/>
    </dgm:pt>
    <dgm:pt modelId="{63F1701A-151A-4ABC-BF5F-4939AFEBB99A}" type="pres">
      <dgm:prSet presAssocID="{9130FA29-4B4C-4DE1-8A60-1CA7633DA2B0}" presName="txNode3" presStyleLbl="revTx" presStyleIdx="2" presStyleCnt="5" custLinFactNeighborX="24218">
        <dgm:presLayoutVars>
          <dgm:bulletEnabled val="1"/>
        </dgm:presLayoutVars>
      </dgm:prSet>
      <dgm:spPr/>
    </dgm:pt>
    <dgm:pt modelId="{88DD3018-F13F-47AF-B9BA-B5B291FFFDB8}" type="pres">
      <dgm:prSet presAssocID="{07916810-C39D-46B9-9643-FFBD18949E93}" presName="dotNode3" presStyleCnt="0"/>
      <dgm:spPr/>
    </dgm:pt>
    <dgm:pt modelId="{3F73D5EC-F86C-4D89-82CA-A80DC8694A65}" type="pres">
      <dgm:prSet presAssocID="{07916810-C39D-46B9-9643-FFBD18949E93}" presName="dotRepeatNode" presStyleLbl="fgShp" presStyleIdx="1" presStyleCnt="3" custScaleX="178928" custScaleY="178928" custLinFactX="187280" custLinFactNeighborX="200000" custLinFactNeighborY="-25296"/>
      <dgm:spPr/>
    </dgm:pt>
    <dgm:pt modelId="{B17C79D6-A263-45C0-9CF0-3F042708F950}" type="pres">
      <dgm:prSet presAssocID="{D655F2C2-8826-4A8F-9E1D-B13A186D610B}" presName="txNode4" presStyleLbl="revTx" presStyleIdx="3" presStyleCnt="5" custLinFactNeighborX="24218">
        <dgm:presLayoutVars>
          <dgm:bulletEnabled val="1"/>
        </dgm:presLayoutVars>
      </dgm:prSet>
      <dgm:spPr/>
    </dgm:pt>
    <dgm:pt modelId="{F8086E52-ECA4-4F70-9C03-0891C7A00853}" type="pres">
      <dgm:prSet presAssocID="{8CB56696-94C8-4DC0-9A9E-D685F864F4A2}" presName="dotNode4" presStyleCnt="0"/>
      <dgm:spPr/>
    </dgm:pt>
    <dgm:pt modelId="{F3AF27A8-7EAD-421F-A894-1190AEA33470}" type="pres">
      <dgm:prSet presAssocID="{8CB56696-94C8-4DC0-9A9E-D685F864F4A2}" presName="dotRepeatNode" presStyleLbl="fgShp" presStyleIdx="2" presStyleCnt="3" custScaleX="178928" custScaleY="178928" custLinFactX="187280" custLinFactNeighborX="200000" custLinFactNeighborY="-25296"/>
      <dgm:spPr/>
    </dgm:pt>
    <dgm:pt modelId="{3684360C-37F9-4663-8F70-C5D1CD42E7A5}" type="pres">
      <dgm:prSet presAssocID="{4496168A-5956-4682-9800-0ABA145B28AC}" presName="txNode5" presStyleLbl="revTx" presStyleIdx="4" presStyleCnt="5">
        <dgm:presLayoutVars>
          <dgm:bulletEnabled val="1"/>
        </dgm:presLayoutVars>
      </dgm:prSet>
      <dgm:spPr/>
    </dgm:pt>
  </dgm:ptLst>
  <dgm:cxnLst>
    <dgm:cxn modelId="{D65B6F0A-E2E1-4F07-A9A7-1D1260FA937F}" type="presOf" srcId="{48950A2E-0278-47AF-B9E2-8CBAAED743BD}" destId="{C9B571F0-7326-49FD-BAD7-343EDA677FBA}" srcOrd="0" destOrd="0" presId="urn:microsoft.com/office/officeart/2009/3/layout/DescendingProcess"/>
    <dgm:cxn modelId="{9665D81B-17B0-4859-ABEF-6DAB1B688BAF}" type="presOf" srcId="{3728F3C7-6CFF-4196-A5F3-480C7BE17578}" destId="{0E3AC6CF-A314-4A86-952B-998FE93B8086}" srcOrd="0" destOrd="0" presId="urn:microsoft.com/office/officeart/2009/3/layout/DescendingProcess"/>
    <dgm:cxn modelId="{4A1E0B24-CCC7-4A3E-BD73-54742E6F3E5D}" srcId="{980D29AF-FEAE-4B79-A292-FA1C38AB12F2}" destId="{D655F2C2-8826-4A8F-9E1D-B13A186D610B}" srcOrd="3" destOrd="0" parTransId="{43B17367-14C4-4D53-990B-48051DE2239B}" sibTransId="{8CB56696-94C8-4DC0-9A9E-D685F864F4A2}"/>
    <dgm:cxn modelId="{6B02CD2E-169D-49D0-B7BF-D6126D8BDC7B}" type="presOf" srcId="{980D29AF-FEAE-4B79-A292-FA1C38AB12F2}" destId="{43EE0306-34B0-4D63-ABDF-B461041D327B}" srcOrd="0" destOrd="0" presId="urn:microsoft.com/office/officeart/2009/3/layout/DescendingProcess"/>
    <dgm:cxn modelId="{CE282132-78C9-4685-A80B-3836A55A322D}" type="presOf" srcId="{07916810-C39D-46B9-9643-FFBD18949E93}" destId="{3F73D5EC-F86C-4D89-82CA-A80DC8694A65}" srcOrd="0" destOrd="0" presId="urn:microsoft.com/office/officeart/2009/3/layout/DescendingProcess"/>
    <dgm:cxn modelId="{3DE9B646-90A5-40EF-9D19-4374943F0006}" type="presOf" srcId="{C58E9E91-3F42-4267-AE78-E1054F5F5C49}" destId="{A29357D9-5335-4D0C-9E1F-68383E6FA848}" srcOrd="0" destOrd="0" presId="urn:microsoft.com/office/officeart/2009/3/layout/DescendingProcess"/>
    <dgm:cxn modelId="{57A09656-F98F-4BDD-86C1-1B2F59B8F755}" srcId="{980D29AF-FEAE-4B79-A292-FA1C38AB12F2}" destId="{9130FA29-4B4C-4DE1-8A60-1CA7633DA2B0}" srcOrd="2" destOrd="0" parTransId="{1BD14C09-5421-47AC-8CD7-A1BD407A0690}" sibTransId="{07916810-C39D-46B9-9643-FFBD18949E93}"/>
    <dgm:cxn modelId="{A8048D84-23A8-473D-83D9-BB331BF4A6B6}" type="presOf" srcId="{D655F2C2-8826-4A8F-9E1D-B13A186D610B}" destId="{B17C79D6-A263-45C0-9CF0-3F042708F950}" srcOrd="0" destOrd="0" presId="urn:microsoft.com/office/officeart/2009/3/layout/DescendingProcess"/>
    <dgm:cxn modelId="{230823A1-7FF5-444A-AD4B-70D440CF1CDF}" srcId="{980D29AF-FEAE-4B79-A292-FA1C38AB12F2}" destId="{4496168A-5956-4682-9800-0ABA145B28AC}" srcOrd="4" destOrd="0" parTransId="{73598AE3-F271-4E00-9349-3D7914418856}" sibTransId="{D4F8A453-D2CC-41AF-8DEC-ED822BEE4966}"/>
    <dgm:cxn modelId="{981FDABB-7002-4EF9-9CE3-F7277915E74C}" srcId="{980D29AF-FEAE-4B79-A292-FA1C38AB12F2}" destId="{48950A2E-0278-47AF-B9E2-8CBAAED743BD}" srcOrd="1" destOrd="0" parTransId="{3416BEF1-5F10-4E4D-937A-3EAA55F6F925}" sibTransId="{C58E9E91-3F42-4267-AE78-E1054F5F5C49}"/>
    <dgm:cxn modelId="{48C085D8-6727-4E9E-9BB0-3855E72CBB83}" type="presOf" srcId="{9130FA29-4B4C-4DE1-8A60-1CA7633DA2B0}" destId="{63F1701A-151A-4ABC-BF5F-4939AFEBB99A}" srcOrd="0" destOrd="0" presId="urn:microsoft.com/office/officeart/2009/3/layout/DescendingProcess"/>
    <dgm:cxn modelId="{C3F566DB-9F68-43B7-81BE-38BECBDE13D7}" type="presOf" srcId="{8CB56696-94C8-4DC0-9A9E-D685F864F4A2}" destId="{F3AF27A8-7EAD-421F-A894-1190AEA33470}" srcOrd="0" destOrd="0" presId="urn:microsoft.com/office/officeart/2009/3/layout/DescendingProcess"/>
    <dgm:cxn modelId="{825988DD-69BE-4328-9DAA-7994472812D6}" type="presOf" srcId="{4496168A-5956-4682-9800-0ABA145B28AC}" destId="{3684360C-37F9-4663-8F70-C5D1CD42E7A5}" srcOrd="0" destOrd="0" presId="urn:microsoft.com/office/officeart/2009/3/layout/DescendingProcess"/>
    <dgm:cxn modelId="{646664EB-04C9-42CF-A277-F06AF7CF465F}" srcId="{980D29AF-FEAE-4B79-A292-FA1C38AB12F2}" destId="{3728F3C7-6CFF-4196-A5F3-480C7BE17578}" srcOrd="0" destOrd="0" parTransId="{23948A50-F305-4BB4-9E44-76B4DA0502AC}" sibTransId="{42AA6826-ACBA-473B-A878-AEEFEFF8401B}"/>
    <dgm:cxn modelId="{7FE43312-8BD0-4AF7-805E-D4D3A9085381}" type="presParOf" srcId="{43EE0306-34B0-4D63-ABDF-B461041D327B}" destId="{59832E52-F2B6-4169-8E60-10678E6CA025}" srcOrd="0" destOrd="0" presId="urn:microsoft.com/office/officeart/2009/3/layout/DescendingProcess"/>
    <dgm:cxn modelId="{52613D8F-9F12-40CB-830E-E07351653EFE}" type="presParOf" srcId="{43EE0306-34B0-4D63-ABDF-B461041D327B}" destId="{0E3AC6CF-A314-4A86-952B-998FE93B8086}" srcOrd="1" destOrd="0" presId="urn:microsoft.com/office/officeart/2009/3/layout/DescendingProcess"/>
    <dgm:cxn modelId="{2697CA43-7467-4D8C-9333-F73DE9D341C1}" type="presParOf" srcId="{43EE0306-34B0-4D63-ABDF-B461041D327B}" destId="{C9B571F0-7326-49FD-BAD7-343EDA677FBA}" srcOrd="2" destOrd="0" presId="urn:microsoft.com/office/officeart/2009/3/layout/DescendingProcess"/>
    <dgm:cxn modelId="{DBC7FB14-3789-495F-9A77-E0699C8203BD}" type="presParOf" srcId="{43EE0306-34B0-4D63-ABDF-B461041D327B}" destId="{66F34952-A16D-4166-A5F1-3466351D39C5}" srcOrd="3" destOrd="0" presId="urn:microsoft.com/office/officeart/2009/3/layout/DescendingProcess"/>
    <dgm:cxn modelId="{205C0FE2-5A95-413D-B95D-AC52D2330CF9}" type="presParOf" srcId="{66F34952-A16D-4166-A5F1-3466351D39C5}" destId="{A29357D9-5335-4D0C-9E1F-68383E6FA848}" srcOrd="0" destOrd="0" presId="urn:microsoft.com/office/officeart/2009/3/layout/DescendingProcess"/>
    <dgm:cxn modelId="{CF3CC875-1223-4CED-9BAA-09014ECF9412}" type="presParOf" srcId="{43EE0306-34B0-4D63-ABDF-B461041D327B}" destId="{63F1701A-151A-4ABC-BF5F-4939AFEBB99A}" srcOrd="4" destOrd="0" presId="urn:microsoft.com/office/officeart/2009/3/layout/DescendingProcess"/>
    <dgm:cxn modelId="{61D1B2B1-A678-44A4-AECF-25391A0D6901}" type="presParOf" srcId="{43EE0306-34B0-4D63-ABDF-B461041D327B}" destId="{88DD3018-F13F-47AF-B9BA-B5B291FFFDB8}" srcOrd="5" destOrd="0" presId="urn:microsoft.com/office/officeart/2009/3/layout/DescendingProcess"/>
    <dgm:cxn modelId="{170472BA-C6C1-45AE-82F2-3ACEE042D5C6}" type="presParOf" srcId="{88DD3018-F13F-47AF-B9BA-B5B291FFFDB8}" destId="{3F73D5EC-F86C-4D89-82CA-A80DC8694A65}" srcOrd="0" destOrd="0" presId="urn:microsoft.com/office/officeart/2009/3/layout/DescendingProcess"/>
    <dgm:cxn modelId="{E9CD7535-208D-43B4-8ACA-A5BAB21EA445}" type="presParOf" srcId="{43EE0306-34B0-4D63-ABDF-B461041D327B}" destId="{B17C79D6-A263-45C0-9CF0-3F042708F950}" srcOrd="6" destOrd="0" presId="urn:microsoft.com/office/officeart/2009/3/layout/DescendingProcess"/>
    <dgm:cxn modelId="{DB57A0A3-3A18-48C7-88B9-D2A3E1F4B9BE}" type="presParOf" srcId="{43EE0306-34B0-4D63-ABDF-B461041D327B}" destId="{F8086E52-ECA4-4F70-9C03-0891C7A00853}" srcOrd="7" destOrd="0" presId="urn:microsoft.com/office/officeart/2009/3/layout/DescendingProcess"/>
    <dgm:cxn modelId="{A6272EF2-A8E5-43DC-A203-A1E97444EE29}" type="presParOf" srcId="{F8086E52-ECA4-4F70-9C03-0891C7A00853}" destId="{F3AF27A8-7EAD-421F-A894-1190AEA33470}" srcOrd="0" destOrd="0" presId="urn:microsoft.com/office/officeart/2009/3/layout/DescendingProcess"/>
    <dgm:cxn modelId="{D7389C59-7ADD-4213-8EC2-88324E5B9093}" type="presParOf" srcId="{43EE0306-34B0-4D63-ABDF-B461041D327B}" destId="{3684360C-37F9-4663-8F70-C5D1CD42E7A5}" srcOrd="8" destOrd="0" presId="urn:microsoft.com/office/officeart/2009/3/layout/DescendingProcess"/>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270E6-7AA7-4400-B1F4-660350572C8B}">
      <dsp:nvSpPr>
        <dsp:cNvPr id="0" name=""/>
        <dsp:cNvSpPr/>
      </dsp:nvSpPr>
      <dsp:spPr>
        <a:xfrm>
          <a:off x="763304" y="2726"/>
          <a:ext cx="4608529" cy="1065526"/>
        </a:xfrm>
        <a:prstGeom prst="roundRect">
          <a:avLst>
            <a:gd name="adj" fmla="val 10000"/>
          </a:avLst>
        </a:prstGeom>
        <a:solidFill>
          <a:srgbClr val="00B0F0"/>
        </a:solidFill>
        <a:ln>
          <a:noFill/>
        </a:ln>
        <a:effectLst>
          <a:outerShdw blurRad="50800" dist="15875" dir="5400000" algn="ctr" rotWithShape="0">
            <a:srgbClr val="000000">
              <a:alpha val="6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solidFill>
                <a:srgbClr val="FFFF00"/>
              </a:solidFill>
              <a:effectLst>
                <a:glow rad="127000">
                  <a:schemeClr val="tx1"/>
                </a:glow>
              </a:effectLst>
              <a:latin typeface="Arial" panose="020B0604020202020204" pitchFamily="34" charset="0"/>
              <a:ea typeface="Verdana" panose="020B0604030504040204" pitchFamily="34" charset="0"/>
              <a:cs typeface="Arial" panose="020B0604020202020204" pitchFamily="34" charset="0"/>
            </a:rPr>
            <a:t>«Crisi»: </a:t>
          </a:r>
        </a:p>
        <a:p>
          <a:pPr marL="0" lvl="0" indent="0" algn="ctr" defTabSz="622300">
            <a:lnSpc>
              <a:spcPct val="90000"/>
            </a:lnSpc>
            <a:spcBef>
              <a:spcPct val="0"/>
            </a:spcBef>
            <a:spcAft>
              <a:spcPct val="35000"/>
            </a:spcAft>
            <a:buNone/>
          </a:pPr>
          <a:r>
            <a:rPr lang="it-IT" sz="1400" b="1" kern="1200" dirty="0">
              <a:solidFill>
                <a:schemeClr val="bg1"/>
              </a:solidFill>
              <a:latin typeface="Arial" panose="020B0604020202020204" pitchFamily="34" charset="0"/>
              <a:ea typeface="Verdana" panose="020B0604030504040204" pitchFamily="34" charset="0"/>
              <a:cs typeface="Arial" panose="020B0604020202020204" pitchFamily="34" charset="0"/>
            </a:rPr>
            <a:t>lo stato del debitore che rende probabile l’insolvenza e che si manifesta con l’inadeguatezza dei flussi di cassa prospettici a far fronte alle obbligazioni nei successivi dodici mesi.</a:t>
          </a:r>
        </a:p>
      </dsp:txBody>
      <dsp:txXfrm>
        <a:off x="794512" y="33934"/>
        <a:ext cx="4546113" cy="1003110"/>
      </dsp:txXfrm>
    </dsp:sp>
    <dsp:sp modelId="{0E759DB8-0EBE-4541-A066-05081D7477A7}">
      <dsp:nvSpPr>
        <dsp:cNvPr id="0" name=""/>
        <dsp:cNvSpPr/>
      </dsp:nvSpPr>
      <dsp:spPr>
        <a:xfrm rot="5400000">
          <a:off x="2867783" y="1094890"/>
          <a:ext cx="399572" cy="479486"/>
        </a:xfrm>
        <a:prstGeom prst="rightArrow">
          <a:avLst>
            <a:gd name="adj1" fmla="val 60000"/>
            <a:gd name="adj2" fmla="val 50000"/>
          </a:avLst>
        </a:prstGeom>
        <a:solidFill>
          <a:srgbClr val="002060"/>
        </a:solidFill>
        <a:ln>
          <a:noFill/>
        </a:ln>
        <a:effectLst>
          <a:outerShdw blurRad="50800" dist="15875" dir="5400000" algn="ctr" rotWithShape="0">
            <a:srgbClr val="000000">
              <a:alpha val="68000"/>
            </a:srgbClr>
          </a:outerShdw>
        </a:effectLst>
        <a:scene3d>
          <a:camera prst="orthographicFront"/>
          <a:lightRig rig="threePt" dir="t">
            <a:rot lat="0" lon="0" rev="7500000"/>
          </a:lightRig>
        </a:scene3d>
        <a:sp3d z="-70000" extrusionH="63500" prstMaterial="matte">
          <a:bevelT w="25400" h="6350"/>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rot="-5400000">
        <a:off x="2923723" y="1134847"/>
        <a:ext cx="287692" cy="279700"/>
      </dsp:txXfrm>
    </dsp:sp>
    <dsp:sp modelId="{05851830-F59A-487C-AB63-5BB71A0D9328}">
      <dsp:nvSpPr>
        <dsp:cNvPr id="0" name=""/>
        <dsp:cNvSpPr/>
      </dsp:nvSpPr>
      <dsp:spPr>
        <a:xfrm>
          <a:off x="460056" y="1601015"/>
          <a:ext cx="5215026" cy="1222041"/>
        </a:xfrm>
        <a:prstGeom prst="roundRect">
          <a:avLst>
            <a:gd name="adj" fmla="val 10000"/>
          </a:avLst>
        </a:prstGeom>
        <a:solidFill>
          <a:srgbClr val="00B0F0"/>
        </a:solidFill>
        <a:ln>
          <a:noFill/>
        </a:ln>
        <a:effectLst>
          <a:outerShdw blurRad="50800" dist="15875" dir="5400000" algn="ctr" rotWithShape="0">
            <a:srgbClr val="000000">
              <a:alpha val="6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it-IT" sz="1400" b="1" kern="1200" dirty="0">
              <a:solidFill>
                <a:schemeClr val="bg1"/>
              </a:solidFill>
              <a:latin typeface="Arial" panose="020B0604020202020204" pitchFamily="34" charset="0"/>
              <a:cs typeface="Arial" panose="020B0604020202020204" pitchFamily="34" charset="0"/>
            </a:rPr>
            <a:t>Focus:</a:t>
          </a:r>
        </a:p>
        <a:p>
          <a:pPr marL="0" lvl="0" indent="0" algn="ctr" defTabSz="622300">
            <a:lnSpc>
              <a:spcPct val="100000"/>
            </a:lnSpc>
            <a:spcBef>
              <a:spcPct val="0"/>
            </a:spcBef>
            <a:spcAft>
              <a:spcPts val="0"/>
            </a:spcAft>
            <a:buNone/>
          </a:pPr>
          <a:r>
            <a:rPr lang="it-IT" sz="1400" b="1" kern="1200" dirty="0">
              <a:solidFill>
                <a:schemeClr val="bg1"/>
              </a:solidFill>
              <a:latin typeface="Arial" panose="020B0604020202020204" pitchFamily="34" charset="0"/>
              <a:cs typeface="Arial" panose="020B0604020202020204" pitchFamily="34" charset="0"/>
            </a:rPr>
            <a:t>equilibrio finanziario prospettico</a:t>
          </a:r>
        </a:p>
        <a:p>
          <a:pPr marL="0" lvl="0" indent="0" algn="ctr" defTabSz="622300">
            <a:lnSpc>
              <a:spcPct val="100000"/>
            </a:lnSpc>
            <a:spcBef>
              <a:spcPct val="0"/>
            </a:spcBef>
            <a:spcAft>
              <a:spcPts val="0"/>
            </a:spcAft>
            <a:buNone/>
          </a:pPr>
          <a:endParaRPr lang="it-IT" sz="1200" kern="1200" dirty="0">
            <a:solidFill>
              <a:schemeClr val="tx1"/>
            </a:solidFill>
            <a:latin typeface="Arial" panose="020B0604020202020204" pitchFamily="34" charset="0"/>
            <a:cs typeface="Arial" panose="020B0604020202020204" pitchFamily="34" charset="0"/>
          </a:endParaRPr>
        </a:p>
        <a:p>
          <a:pPr marL="0" lvl="0" indent="0" algn="ctr" defTabSz="622300">
            <a:lnSpc>
              <a:spcPct val="100000"/>
            </a:lnSpc>
            <a:spcBef>
              <a:spcPct val="0"/>
            </a:spcBef>
            <a:spcAft>
              <a:spcPts val="0"/>
            </a:spcAft>
            <a:buNone/>
          </a:pPr>
          <a:r>
            <a:rPr lang="it-IT" sz="1200" kern="1200" dirty="0">
              <a:solidFill>
                <a:schemeClr val="tx1"/>
              </a:solidFill>
              <a:latin typeface="Arial" panose="020B0604020202020204" pitchFamily="34" charset="0"/>
              <a:cs typeface="Arial" panose="020B0604020202020204" pitchFamily="34" charset="0"/>
            </a:rPr>
            <a:t> </a:t>
          </a:r>
          <a:r>
            <a:rPr lang="it-IT" sz="1200" kern="1200" dirty="0">
              <a:solidFill>
                <a:schemeClr val="bg1"/>
              </a:solidFill>
              <a:latin typeface="Arial" panose="020B0604020202020204" pitchFamily="34" charset="0"/>
              <a:cs typeface="Arial" panose="020B0604020202020204" pitchFamily="34" charset="0"/>
            </a:rPr>
            <a:t>Indispensabile pertanto introdurre un’adeguata programmazione elaborando dati ed informazioni di carattere prospettico </a:t>
          </a:r>
        </a:p>
        <a:p>
          <a:pPr marL="0" lvl="0" indent="0" algn="ctr" defTabSz="622300">
            <a:lnSpc>
              <a:spcPct val="100000"/>
            </a:lnSpc>
            <a:spcBef>
              <a:spcPct val="0"/>
            </a:spcBef>
            <a:spcAft>
              <a:spcPts val="0"/>
            </a:spcAft>
            <a:buNone/>
          </a:pPr>
          <a:r>
            <a:rPr lang="it-IT" sz="1200" kern="1200" dirty="0">
              <a:solidFill>
                <a:schemeClr val="bg1"/>
              </a:solidFill>
              <a:latin typeface="Arial" panose="020B0604020202020204" pitchFamily="34" charset="0"/>
              <a:cs typeface="Arial" panose="020B0604020202020204" pitchFamily="34" charset="0"/>
            </a:rPr>
            <a:t>(</a:t>
          </a:r>
          <a:r>
            <a:rPr lang="it-IT" sz="1200" i="1" u="none" kern="1200" dirty="0" err="1">
              <a:solidFill>
                <a:schemeClr val="bg1"/>
              </a:solidFill>
              <a:latin typeface="Arial" panose="020B0604020202020204" pitchFamily="34" charset="0"/>
              <a:cs typeface="Arial" panose="020B0604020202020204" pitchFamily="34" charset="0"/>
            </a:rPr>
            <a:t>forward</a:t>
          </a:r>
          <a:r>
            <a:rPr lang="it-IT" sz="1200" i="1" u="none" kern="1200" dirty="0">
              <a:solidFill>
                <a:schemeClr val="bg1"/>
              </a:solidFill>
              <a:latin typeface="Arial" panose="020B0604020202020204" pitchFamily="34" charset="0"/>
              <a:cs typeface="Arial" panose="020B0604020202020204" pitchFamily="34" charset="0"/>
            </a:rPr>
            <a:t>–</a:t>
          </a:r>
          <a:r>
            <a:rPr lang="it-IT" sz="1200" i="1" u="none" kern="1200" dirty="0" err="1">
              <a:solidFill>
                <a:schemeClr val="bg1"/>
              </a:solidFill>
              <a:latin typeface="Arial" panose="020B0604020202020204" pitchFamily="34" charset="0"/>
              <a:cs typeface="Arial" panose="020B0604020202020204" pitchFamily="34" charset="0"/>
            </a:rPr>
            <a:t>looking</a:t>
          </a:r>
          <a:r>
            <a:rPr lang="it-IT" sz="1200" i="1" u="none" kern="1200" dirty="0">
              <a:solidFill>
                <a:schemeClr val="bg1"/>
              </a:solidFill>
              <a:latin typeface="Arial" panose="020B0604020202020204" pitchFamily="34" charset="0"/>
              <a:cs typeface="Arial" panose="020B0604020202020204" pitchFamily="34" charset="0"/>
            </a:rPr>
            <a:t> information - cash flow </a:t>
          </a:r>
          <a:r>
            <a:rPr lang="it-IT" sz="1200" i="1" u="none" kern="1200" dirty="0" err="1">
              <a:solidFill>
                <a:schemeClr val="bg1"/>
              </a:solidFill>
              <a:latin typeface="Arial" panose="020B0604020202020204" pitchFamily="34" charset="0"/>
              <a:cs typeface="Arial" panose="020B0604020202020204" pitchFamily="34" charset="0"/>
            </a:rPr>
            <a:t>oriented</a:t>
          </a:r>
          <a:r>
            <a:rPr lang="it-IT" sz="1200" kern="1200" dirty="0">
              <a:solidFill>
                <a:schemeClr val="bg1"/>
              </a:solidFill>
              <a:latin typeface="Arial" panose="020B0604020202020204" pitchFamily="34" charset="0"/>
              <a:cs typeface="Arial" panose="020B0604020202020204" pitchFamily="34" charset="0"/>
            </a:rPr>
            <a:t>)</a:t>
          </a:r>
        </a:p>
      </dsp:txBody>
      <dsp:txXfrm>
        <a:off x="495848" y="1636807"/>
        <a:ext cx="5143442" cy="11504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32E52-F2B6-4169-8E60-10678E6CA025}">
      <dsp:nvSpPr>
        <dsp:cNvPr id="0" name=""/>
        <dsp:cNvSpPr/>
      </dsp:nvSpPr>
      <dsp:spPr>
        <a:xfrm rot="4396374">
          <a:off x="2170127" y="914552"/>
          <a:ext cx="3130224" cy="2217588"/>
        </a:xfrm>
        <a:prstGeom prst="swooshArrow">
          <a:avLst>
            <a:gd name="adj1" fmla="val 16310"/>
            <a:gd name="adj2" fmla="val 3137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12700" cap="flat" cmpd="sng" algn="ctr">
          <a:solidFill>
            <a:schemeClr val="lt1">
              <a:hueOff val="0"/>
              <a:satOff val="0"/>
              <a:lumOff val="0"/>
              <a:alphaOff val="0"/>
            </a:schemeClr>
          </a:solidFill>
          <a:prstDash val="solid"/>
        </a:ln>
        <a:effectLst>
          <a:outerShdw blurRad="50800" dist="38100" dir="2700000" sx="101000" sy="101000" algn="tl" rotWithShape="0">
            <a:prstClr val="black">
              <a:alpha val="40000"/>
            </a:prstClr>
          </a:out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A29357D9-5335-4D0C-9E1F-68383E6FA848}">
      <dsp:nvSpPr>
        <dsp:cNvPr id="0" name=""/>
        <dsp:cNvSpPr/>
      </dsp:nvSpPr>
      <dsp:spPr>
        <a:xfrm>
          <a:off x="3275857" y="1161923"/>
          <a:ext cx="93003" cy="93003"/>
        </a:xfrm>
        <a:prstGeom prst="ellipse">
          <a:avLst/>
        </a:prstGeom>
        <a:solidFill>
          <a:schemeClr val="bg1">
            <a:lumMod val="85000"/>
          </a:schemeClr>
        </a:solidFill>
        <a:ln w="127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3F73D5EC-F86C-4D89-82CA-A80DC8694A65}">
      <dsp:nvSpPr>
        <dsp:cNvPr id="0" name=""/>
        <dsp:cNvSpPr/>
      </dsp:nvSpPr>
      <dsp:spPr>
        <a:xfrm>
          <a:off x="3844063" y="1637731"/>
          <a:ext cx="166409" cy="166409"/>
        </a:xfrm>
        <a:prstGeom prst="ellipse">
          <a:avLst/>
        </a:prstGeom>
        <a:solidFill>
          <a:schemeClr val="bg1">
            <a:lumMod val="85000"/>
          </a:schemeClr>
        </a:solidFill>
        <a:ln w="127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F3AF27A8-7EAD-421F-A894-1190AEA33470}">
      <dsp:nvSpPr>
        <dsp:cNvPr id="0" name=""/>
        <dsp:cNvSpPr/>
      </dsp:nvSpPr>
      <dsp:spPr>
        <a:xfrm>
          <a:off x="4321327" y="2238417"/>
          <a:ext cx="166409" cy="166409"/>
        </a:xfrm>
        <a:prstGeom prst="ellipse">
          <a:avLst/>
        </a:prstGeom>
        <a:solidFill>
          <a:schemeClr val="bg1">
            <a:lumMod val="85000"/>
          </a:schemeClr>
        </a:solidFill>
        <a:ln w="127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E3AC6CF-A314-4A86-952B-998FE93B8086}">
      <dsp:nvSpPr>
        <dsp:cNvPr id="0" name=""/>
        <dsp:cNvSpPr/>
      </dsp:nvSpPr>
      <dsp:spPr>
        <a:xfrm>
          <a:off x="1257259" y="0"/>
          <a:ext cx="1736356" cy="682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b" anchorCtr="0">
          <a:noAutofit/>
        </a:bodyPr>
        <a:lstStyle/>
        <a:p>
          <a:pPr marL="0" lvl="0" indent="0" algn="ctr" defTabSz="1733550">
            <a:lnSpc>
              <a:spcPct val="90000"/>
            </a:lnSpc>
            <a:spcBef>
              <a:spcPct val="0"/>
            </a:spcBef>
            <a:spcAft>
              <a:spcPct val="35000"/>
            </a:spcAft>
            <a:buNone/>
          </a:pPr>
          <a:r>
            <a:rPr lang="it-IT" sz="3900" kern="1200" dirty="0">
              <a:latin typeface="Verdana" panose="020B0604030504040204" pitchFamily="34" charset="0"/>
              <a:ea typeface="Verdana" panose="020B0604030504040204" pitchFamily="34" charset="0"/>
              <a:cs typeface="Times New Roman" panose="02020603050405020304" pitchFamily="18" charset="0"/>
            </a:rPr>
            <a:t> </a:t>
          </a:r>
          <a:endParaRPr lang="it-IT" sz="3900" kern="1200" dirty="0"/>
        </a:p>
      </dsp:txBody>
      <dsp:txXfrm>
        <a:off x="1257259" y="0"/>
        <a:ext cx="1736356" cy="682597"/>
      </dsp:txXfrm>
    </dsp:sp>
    <dsp:sp modelId="{C9B571F0-7326-49FD-BAD7-343EDA677FBA}">
      <dsp:nvSpPr>
        <dsp:cNvPr id="0" name=""/>
        <dsp:cNvSpPr/>
      </dsp:nvSpPr>
      <dsp:spPr>
        <a:xfrm>
          <a:off x="3415973" y="889509"/>
          <a:ext cx="2534142" cy="682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35000"/>
            </a:spcAft>
            <a:buNone/>
          </a:pPr>
          <a:r>
            <a:rPr lang="it-IT" sz="1200" b="1" kern="1200" dirty="0">
              <a:latin typeface="Arial" panose="020B0604020202020204" pitchFamily="34" charset="0"/>
              <a:ea typeface="Verdana" panose="020B0604030504040204" pitchFamily="34" charset="0"/>
              <a:cs typeface="Arial" panose="020B0604020202020204" pitchFamily="34" charset="0"/>
            </a:rPr>
            <a:t>rilevazione </a:t>
          </a:r>
          <a:r>
            <a:rPr lang="it-IT" sz="1200" b="1" i="1" kern="1200" dirty="0">
              <a:latin typeface="Arial" panose="020B0604020202020204" pitchFamily="34" charset="0"/>
              <a:ea typeface="Verdana" panose="020B0604030504040204" pitchFamily="34" charset="0"/>
              <a:cs typeface="Arial" panose="020B0604020202020204" pitchFamily="34" charset="0"/>
            </a:rPr>
            <a:t>tempestiva della crisi</a:t>
          </a:r>
          <a:r>
            <a:rPr lang="it-IT" sz="1200" b="1" kern="1200" dirty="0">
              <a:latin typeface="Arial" panose="020B0604020202020204" pitchFamily="34" charset="0"/>
              <a:ea typeface="Verdana" panose="020B0604030504040204" pitchFamily="34" charset="0"/>
              <a:cs typeface="Arial" panose="020B0604020202020204" pitchFamily="34" charset="0"/>
            </a:rPr>
            <a:t> </a:t>
          </a:r>
          <a:endParaRPr lang="it-IT" sz="1200" b="1" kern="1200" dirty="0">
            <a:latin typeface="Arial" panose="020B0604020202020204" pitchFamily="34" charset="0"/>
            <a:cs typeface="Arial" panose="020B0604020202020204" pitchFamily="34" charset="0"/>
          </a:endParaRPr>
        </a:p>
      </dsp:txBody>
      <dsp:txXfrm>
        <a:off x="3415973" y="889509"/>
        <a:ext cx="2534142" cy="682597"/>
      </dsp:txXfrm>
    </dsp:sp>
    <dsp:sp modelId="{63F1701A-151A-4ABC-BF5F-4939AFEBB99A}">
      <dsp:nvSpPr>
        <dsp:cNvPr id="0" name=""/>
        <dsp:cNvSpPr/>
      </dsp:nvSpPr>
      <dsp:spPr>
        <a:xfrm>
          <a:off x="1745961" y="1403164"/>
          <a:ext cx="2017928" cy="682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r" defTabSz="533400">
            <a:lnSpc>
              <a:spcPct val="90000"/>
            </a:lnSpc>
            <a:spcBef>
              <a:spcPct val="0"/>
            </a:spcBef>
            <a:spcAft>
              <a:spcPct val="35000"/>
            </a:spcAft>
            <a:buNone/>
          </a:pPr>
          <a:r>
            <a:rPr lang="it-IT" sz="1200" b="1" kern="1200" dirty="0">
              <a:latin typeface="Arial" panose="020B0604020202020204" pitchFamily="34" charset="0"/>
              <a:ea typeface="Verdana" panose="020B0604030504040204" pitchFamily="34" charset="0"/>
              <a:cs typeface="Arial" panose="020B0604020202020204" pitchFamily="34" charset="0"/>
            </a:rPr>
            <a:t>perdita della</a:t>
          </a:r>
        </a:p>
        <a:p>
          <a:pPr marL="0" lvl="0" indent="0" algn="r" defTabSz="533400">
            <a:lnSpc>
              <a:spcPct val="90000"/>
            </a:lnSpc>
            <a:spcBef>
              <a:spcPct val="0"/>
            </a:spcBef>
            <a:spcAft>
              <a:spcPct val="35000"/>
            </a:spcAft>
            <a:buNone/>
          </a:pPr>
          <a:r>
            <a:rPr lang="it-IT" sz="1200" b="1" kern="1200" dirty="0">
              <a:latin typeface="Arial" panose="020B0604020202020204" pitchFamily="34" charset="0"/>
              <a:ea typeface="Verdana" panose="020B0604030504040204" pitchFamily="34" charset="0"/>
              <a:cs typeface="Arial" panose="020B0604020202020204" pitchFamily="34" charset="0"/>
            </a:rPr>
            <a:t>continuità aziendale</a:t>
          </a:r>
        </a:p>
      </dsp:txBody>
      <dsp:txXfrm>
        <a:off x="1745961" y="1403164"/>
        <a:ext cx="2017928" cy="682597"/>
      </dsp:txXfrm>
    </dsp:sp>
    <dsp:sp modelId="{B17C79D6-A263-45C0-9CF0-3F042708F950}">
      <dsp:nvSpPr>
        <dsp:cNvPr id="0" name=""/>
        <dsp:cNvSpPr/>
      </dsp:nvSpPr>
      <dsp:spPr>
        <a:xfrm>
          <a:off x="4776523" y="2003849"/>
          <a:ext cx="1548642" cy="682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endParaRPr lang="it-IT" sz="1400" b="1" kern="1200" dirty="0">
            <a:latin typeface="Arial" panose="020B0604020202020204" pitchFamily="34" charset="0"/>
            <a:ea typeface="Verdana" panose="020B0604030504040204" pitchFamily="34" charset="0"/>
            <a:cs typeface="Arial" panose="020B0604020202020204" pitchFamily="34" charset="0"/>
          </a:endParaRPr>
        </a:p>
      </dsp:txBody>
      <dsp:txXfrm>
        <a:off x="4776523" y="2003849"/>
        <a:ext cx="1548642" cy="682597"/>
      </dsp:txXfrm>
    </dsp:sp>
    <dsp:sp modelId="{3684360C-37F9-4663-8F70-C5D1CD42E7A5}">
      <dsp:nvSpPr>
        <dsp:cNvPr id="0" name=""/>
        <dsp:cNvSpPr/>
      </dsp:nvSpPr>
      <dsp:spPr>
        <a:xfrm>
          <a:off x="3603687" y="3583635"/>
          <a:ext cx="2346428" cy="682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ctr" defTabSz="1733550">
            <a:lnSpc>
              <a:spcPct val="90000"/>
            </a:lnSpc>
            <a:spcBef>
              <a:spcPct val="0"/>
            </a:spcBef>
            <a:spcAft>
              <a:spcPct val="35000"/>
            </a:spcAft>
            <a:buNone/>
          </a:pPr>
          <a:endParaRPr lang="it-IT" sz="3900" kern="1200" dirty="0"/>
        </a:p>
      </dsp:txBody>
      <dsp:txXfrm>
        <a:off x="3603687" y="3583635"/>
        <a:ext cx="2346428" cy="6825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280A85-511B-4F41-A1B8-594D152C62D7}" type="datetimeFigureOut">
              <a:rPr lang="it-IT" smtClean="0"/>
              <a:t>19/07/2022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4A42B1-086D-4162-B2D4-DC7256F66D57}" type="slidenum">
              <a:rPr lang="it-IT" smtClean="0"/>
              <a:t>‹N›</a:t>
            </a:fld>
            <a:endParaRPr lang="it-IT"/>
          </a:p>
        </p:txBody>
      </p:sp>
    </p:spTree>
    <p:extLst>
      <p:ext uri="{BB962C8B-B14F-4D97-AF65-F5344CB8AC3E}">
        <p14:creationId xmlns:p14="http://schemas.microsoft.com/office/powerpoint/2010/main" val="270725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a:extLst>
              <a:ext uri="{FF2B5EF4-FFF2-40B4-BE49-F238E27FC236}">
                <a16:creationId xmlns:a16="http://schemas.microsoft.com/office/drawing/2014/main" id="{2B155256-8642-4D4E-8587-DB96C1D7FA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Segnaposto note 2">
            <a:extLst>
              <a:ext uri="{FF2B5EF4-FFF2-40B4-BE49-F238E27FC236}">
                <a16:creationId xmlns:a16="http://schemas.microsoft.com/office/drawing/2014/main" id="{C59247D8-9CB0-4EF6-BBC4-2440F025E2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latin typeface="Arial" panose="020B0604020202020204" pitchFamily="34" charset="0"/>
            </a:endParaRPr>
          </a:p>
        </p:txBody>
      </p:sp>
      <p:sp>
        <p:nvSpPr>
          <p:cNvPr id="77828" name="Segnaposto numero diapositiva 3">
            <a:extLst>
              <a:ext uri="{FF2B5EF4-FFF2-40B4-BE49-F238E27FC236}">
                <a16:creationId xmlns:a16="http://schemas.microsoft.com/office/drawing/2014/main" id="{63C58A8C-B6DC-4396-97D3-F4526DB2C371}"/>
              </a:ext>
            </a:extLst>
          </p:cNvPr>
          <p:cNvSpPr>
            <a:spLocks noGrp="1"/>
          </p:cNvSpPr>
          <p:nvPr>
            <p:ph type="sldNum" sz="quarter" idx="5"/>
          </p:nvPr>
        </p:nvSpPr>
        <p:spPr/>
        <p:txBody>
          <a:bodyPr/>
          <a:lstStyle>
            <a:lvl1pPr defTabSz="923925">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marL="0" marR="0" lvl="0" indent="0" algn="r" defTabSz="923925" rtl="0" eaLnBrk="1" fontAlgn="auto" latinLnBrk="0" hangingPunct="1">
              <a:lnSpc>
                <a:spcPct val="100000"/>
              </a:lnSpc>
              <a:spcBef>
                <a:spcPct val="0"/>
              </a:spcBef>
              <a:spcAft>
                <a:spcPts val="0"/>
              </a:spcAft>
              <a:buClrTx/>
              <a:buSzTx/>
              <a:buFontTx/>
              <a:buNone/>
              <a:tabLst/>
              <a:defRPr/>
            </a:pPr>
            <a:fld id="{BD4E543F-CED3-4F8A-A70A-6709B37EBA81}" type="slidenum">
              <a:rPr kumimoji="0" lang="fr-FR" altLang="it-IT" sz="1200" b="0" i="0" u="none" strike="noStrike" kern="1200" cap="none" spc="0" normalizeH="0" baseline="0" noProof="0" smtClean="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23925" rtl="0" eaLnBrk="1" fontAlgn="auto" latinLnBrk="0" hangingPunct="1">
                <a:lnSpc>
                  <a:spcPct val="100000"/>
                </a:lnSpc>
                <a:spcBef>
                  <a:spcPct val="0"/>
                </a:spcBef>
                <a:spcAft>
                  <a:spcPts val="0"/>
                </a:spcAft>
                <a:buClrTx/>
                <a:buSzTx/>
                <a:buFontTx/>
                <a:buNone/>
                <a:tabLst/>
                <a:defRPr/>
              </a:pPr>
              <a:t>18</a:t>
            </a:fld>
            <a:endParaRPr kumimoji="0" lang="fr-FR" altLang="it-IT"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A7B98-5A01-BEB6-30EB-A943A398FE4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0D03874-2F4C-0C1C-350D-B939741436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453A099-DB54-C1D6-84DA-911102FACB5C}"/>
              </a:ext>
            </a:extLst>
          </p:cNvPr>
          <p:cNvSpPr>
            <a:spLocks noGrp="1"/>
          </p:cNvSpPr>
          <p:nvPr>
            <p:ph type="dt" sz="half" idx="10"/>
          </p:nvPr>
        </p:nvSpPr>
        <p:spPr/>
        <p:txBody>
          <a:bodyPr/>
          <a:lstStyle/>
          <a:p>
            <a:fld id="{695DEA73-F2C0-421B-B0EC-1E8DF5A1C677}" type="datetime1">
              <a:rPr lang="it-IT" smtClean="0"/>
              <a:t>19/07/2022</a:t>
            </a:fld>
            <a:endParaRPr lang="it-IT"/>
          </a:p>
        </p:txBody>
      </p:sp>
      <p:sp>
        <p:nvSpPr>
          <p:cNvPr id="5" name="Segnaposto piè di pagina 4">
            <a:extLst>
              <a:ext uri="{FF2B5EF4-FFF2-40B4-BE49-F238E27FC236}">
                <a16:creationId xmlns:a16="http://schemas.microsoft.com/office/drawing/2014/main" id="{1592554C-F1F9-E619-8FC1-AF478276FDC8}"/>
              </a:ext>
            </a:extLst>
          </p:cNvPr>
          <p:cNvSpPr>
            <a:spLocks noGrp="1"/>
          </p:cNvSpPr>
          <p:nvPr>
            <p:ph type="ftr" sz="quarter" idx="11"/>
          </p:nvPr>
        </p:nvSpPr>
        <p:spPr/>
        <p:txBody>
          <a:body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A4495AFC-D81A-7BA7-DD04-D723922F4CAF}"/>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295790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2CC5C-0BBC-7F6E-D807-E53E2AD3B3B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26A3E4D-64A9-1E94-E694-14EBB502EF1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F02771-498C-69B1-C68C-06271914896F}"/>
              </a:ext>
            </a:extLst>
          </p:cNvPr>
          <p:cNvSpPr>
            <a:spLocks noGrp="1"/>
          </p:cNvSpPr>
          <p:nvPr>
            <p:ph type="dt" sz="half" idx="10"/>
          </p:nvPr>
        </p:nvSpPr>
        <p:spPr/>
        <p:txBody>
          <a:bodyPr/>
          <a:lstStyle/>
          <a:p>
            <a:fld id="{1DC15DAD-1D93-4258-9BF3-124F8B642239}" type="datetime1">
              <a:rPr lang="it-IT" smtClean="0"/>
              <a:t>19/07/2022</a:t>
            </a:fld>
            <a:endParaRPr lang="it-IT"/>
          </a:p>
        </p:txBody>
      </p:sp>
      <p:sp>
        <p:nvSpPr>
          <p:cNvPr id="5" name="Segnaposto piè di pagina 4">
            <a:extLst>
              <a:ext uri="{FF2B5EF4-FFF2-40B4-BE49-F238E27FC236}">
                <a16:creationId xmlns:a16="http://schemas.microsoft.com/office/drawing/2014/main" id="{FAF30388-4E39-F0FB-93BC-2BEA541EC8DA}"/>
              </a:ext>
            </a:extLst>
          </p:cNvPr>
          <p:cNvSpPr>
            <a:spLocks noGrp="1"/>
          </p:cNvSpPr>
          <p:nvPr>
            <p:ph type="ftr" sz="quarter" idx="11"/>
          </p:nvPr>
        </p:nvSpPr>
        <p:spPr/>
        <p:txBody>
          <a:body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10170758-7F6A-EA61-31E5-3AC1BD887E31}"/>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33880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7AD1B7-9682-72AA-D473-359C2BC8364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6BDD319-178C-0C55-F1E6-D4ACF0FB310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96C1FE-3BF9-6947-2778-7B15B12897E2}"/>
              </a:ext>
            </a:extLst>
          </p:cNvPr>
          <p:cNvSpPr>
            <a:spLocks noGrp="1"/>
          </p:cNvSpPr>
          <p:nvPr>
            <p:ph type="dt" sz="half" idx="10"/>
          </p:nvPr>
        </p:nvSpPr>
        <p:spPr/>
        <p:txBody>
          <a:bodyPr/>
          <a:lstStyle/>
          <a:p>
            <a:fld id="{C1C5E338-2A90-48D4-BED2-9FB6DAD62B1F}" type="datetime1">
              <a:rPr lang="it-IT" smtClean="0"/>
              <a:t>19/07/2022</a:t>
            </a:fld>
            <a:endParaRPr lang="it-IT"/>
          </a:p>
        </p:txBody>
      </p:sp>
      <p:sp>
        <p:nvSpPr>
          <p:cNvPr id="5" name="Segnaposto piè di pagina 4">
            <a:extLst>
              <a:ext uri="{FF2B5EF4-FFF2-40B4-BE49-F238E27FC236}">
                <a16:creationId xmlns:a16="http://schemas.microsoft.com/office/drawing/2014/main" id="{55F25F45-3983-E7E9-41DA-AAF43A1823C1}"/>
              </a:ext>
            </a:extLst>
          </p:cNvPr>
          <p:cNvSpPr>
            <a:spLocks noGrp="1"/>
          </p:cNvSpPr>
          <p:nvPr>
            <p:ph type="ftr" sz="quarter" idx="11"/>
          </p:nvPr>
        </p:nvSpPr>
        <p:spPr/>
        <p:txBody>
          <a:body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350B334E-28D1-86F1-73EB-18CA3DE5FD2E}"/>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34476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5999" spc="15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1" y="3996251"/>
            <a:ext cx="9144000" cy="1309255"/>
          </a:xfrm>
        </p:spPr>
        <p:txBody>
          <a:bodyPr>
            <a:normAutofit/>
          </a:bodyPr>
          <a:lstStyle>
            <a:lvl1pPr marL="0" indent="0" algn="ctr">
              <a:buNone/>
              <a:defRPr sz="2000"/>
            </a:lvl1pPr>
            <a:lvl2pPr marL="457189" indent="0" algn="ctr">
              <a:buNone/>
              <a:defRPr sz="2000"/>
            </a:lvl2pPr>
            <a:lvl3pPr marL="914377" indent="0" algn="ctr">
              <a:buNone/>
              <a:defRPr sz="2000"/>
            </a:lvl3pPr>
            <a:lvl4pPr marL="1371566" indent="0" algn="ctr">
              <a:buNone/>
              <a:defRPr sz="2000"/>
            </a:lvl4pPr>
            <a:lvl5pPr marL="1828755" indent="0" algn="ctr">
              <a:buNone/>
              <a:defRPr sz="2000"/>
            </a:lvl5pPr>
            <a:lvl6pPr marL="2285944" indent="0" algn="ctr">
              <a:buNone/>
              <a:defRPr sz="2000"/>
            </a:lvl6pPr>
            <a:lvl7pPr marL="2743133" indent="0" algn="ctr">
              <a:buNone/>
              <a:defRPr sz="2000"/>
            </a:lvl7pPr>
            <a:lvl8pPr marL="3200322" indent="0" algn="ctr">
              <a:buNone/>
              <a:defRPr sz="2000"/>
            </a:lvl8pPr>
            <a:lvl9pPr marL="365751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AF151E2-43D8-4ED0-AD17-0B7FE2240BBF}" type="datetime1">
              <a:rPr lang="it-IT" smtClean="0"/>
              <a:t>19/07/2022</a:t>
            </a:fld>
            <a:endParaRPr lang="it-IT"/>
          </a:p>
        </p:txBody>
      </p:sp>
      <p:sp>
        <p:nvSpPr>
          <p:cNvPr id="5" name="Footer Placeholder 4"/>
          <p:cNvSpPr>
            <a:spLocks noGrp="1"/>
          </p:cNvSpPr>
          <p:nvPr>
            <p:ph type="ftr" sz="quarter" idx="11"/>
          </p:nvPr>
        </p:nvSpPr>
        <p:spPr/>
        <p:txBody>
          <a:bodyPr/>
          <a:lstStyle/>
          <a:p>
            <a:r>
              <a:rPr lang="it-IT"/>
              <a:t>Giuliano Soldi - Dottore Commercialista e Revisore Legale</a:t>
            </a:r>
          </a:p>
        </p:txBody>
      </p:sp>
      <p:sp>
        <p:nvSpPr>
          <p:cNvPr id="6" name="Slide Number Placeholder 5"/>
          <p:cNvSpPr>
            <a:spLocks noGrp="1"/>
          </p:cNvSpPr>
          <p:nvPr>
            <p:ph type="sldNum" sz="quarter" idx="12"/>
          </p:nvPr>
        </p:nvSpPr>
        <p:spPr/>
        <p:txBody>
          <a:bodyPr/>
          <a:lstStyle/>
          <a:p>
            <a:fld id="{AF667236-2E65-48D2-8A17-E97790B4BC37}" type="slidenum">
              <a:rPr lang="it-IT" smtClean="0"/>
              <a:t>‹N›</a:t>
            </a:fld>
            <a:endParaRPr lang="it-IT"/>
          </a:p>
        </p:txBody>
      </p:sp>
    </p:spTree>
    <p:extLst>
      <p:ext uri="{BB962C8B-B14F-4D97-AF65-F5344CB8AC3E}">
        <p14:creationId xmlns:p14="http://schemas.microsoft.com/office/powerpoint/2010/main" val="3359505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8B2B346-88F7-4E60-B12B-02AE474F70AA}" type="datetime1">
              <a:rPr lang="it-IT" smtClean="0"/>
              <a:t>19/07/2022</a:t>
            </a:fld>
            <a:endParaRPr lang="it-IT"/>
          </a:p>
        </p:txBody>
      </p:sp>
      <p:sp>
        <p:nvSpPr>
          <p:cNvPr id="5" name="Footer Placeholder 4"/>
          <p:cNvSpPr>
            <a:spLocks noGrp="1"/>
          </p:cNvSpPr>
          <p:nvPr>
            <p:ph type="ftr" sz="quarter" idx="11"/>
          </p:nvPr>
        </p:nvSpPr>
        <p:spPr/>
        <p:txBody>
          <a:bodyPr/>
          <a:lstStyle/>
          <a:p>
            <a:r>
              <a:rPr lang="it-IT"/>
              <a:t>Giuliano Soldi - Dottore Commercialista e Revisore Legale</a:t>
            </a:r>
          </a:p>
        </p:txBody>
      </p:sp>
      <p:sp>
        <p:nvSpPr>
          <p:cNvPr id="6" name="Slide Number Placeholder 5"/>
          <p:cNvSpPr>
            <a:spLocks noGrp="1"/>
          </p:cNvSpPr>
          <p:nvPr>
            <p:ph type="sldNum" sz="quarter" idx="12"/>
          </p:nvPr>
        </p:nvSpPr>
        <p:spPr/>
        <p:txBody>
          <a:bodyPr/>
          <a:lstStyle/>
          <a:p>
            <a:fld id="{AF667236-2E65-48D2-8A17-E97790B4BC37}" type="slidenum">
              <a:rPr lang="it-IT" smtClean="0"/>
              <a:t>‹N›</a:t>
            </a:fld>
            <a:endParaRPr lang="it-IT"/>
          </a:p>
        </p:txBody>
      </p:sp>
    </p:spTree>
    <p:extLst>
      <p:ext uri="{BB962C8B-B14F-4D97-AF65-F5344CB8AC3E}">
        <p14:creationId xmlns:p14="http://schemas.microsoft.com/office/powerpoint/2010/main" val="14021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5999" b="0" spc="150" baseline="0">
                <a:solidFill>
                  <a:schemeClr val="bg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5" indent="0">
              <a:buNone/>
              <a:defRPr sz="1400">
                <a:solidFill>
                  <a:schemeClr val="tx1">
                    <a:tint val="75000"/>
                  </a:schemeClr>
                </a:solidFill>
              </a:defRPr>
            </a:lvl5pPr>
            <a:lvl6pPr marL="2285944" indent="0">
              <a:buNone/>
              <a:defRPr sz="1400">
                <a:solidFill>
                  <a:schemeClr val="tx1">
                    <a:tint val="75000"/>
                  </a:schemeClr>
                </a:solidFill>
              </a:defRPr>
            </a:lvl6pPr>
            <a:lvl7pPr marL="2743133" indent="0">
              <a:buNone/>
              <a:defRPr sz="1400">
                <a:solidFill>
                  <a:schemeClr val="tx1">
                    <a:tint val="75000"/>
                  </a:schemeClr>
                </a:solidFill>
              </a:defRPr>
            </a:lvl7pPr>
            <a:lvl8pPr marL="3200322" indent="0">
              <a:buNone/>
              <a:defRPr sz="1400">
                <a:solidFill>
                  <a:schemeClr val="tx1">
                    <a:tint val="75000"/>
                  </a:schemeClr>
                </a:solidFill>
              </a:defRPr>
            </a:lvl8pPr>
            <a:lvl9pPr marL="365751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tx2"/>
                </a:solidFill>
              </a:defRPr>
            </a:lvl1pPr>
          </a:lstStyle>
          <a:p>
            <a:fld id="{73564D07-22A9-4184-AB9F-22087450290C}" type="datetime1">
              <a:rPr lang="it-IT" smtClean="0"/>
              <a:t>19/07/2022</a:t>
            </a:fld>
            <a:endParaRPr lang="it-IT"/>
          </a:p>
        </p:txBody>
      </p:sp>
      <p:sp>
        <p:nvSpPr>
          <p:cNvPr id="5" name="Footer Placeholder 4"/>
          <p:cNvSpPr>
            <a:spLocks noGrp="1"/>
          </p:cNvSpPr>
          <p:nvPr>
            <p:ph type="ftr" sz="quarter" idx="11"/>
          </p:nvPr>
        </p:nvSpPr>
        <p:spPr/>
        <p:txBody>
          <a:bodyPr/>
          <a:lstStyle>
            <a:lvl1pPr>
              <a:defRPr>
                <a:solidFill>
                  <a:schemeClr val="tx2"/>
                </a:solidFill>
              </a:defRPr>
            </a:lvl1pPr>
          </a:lstStyle>
          <a:p>
            <a:r>
              <a:rPr lang="it-IT" dirty="0"/>
              <a:t>Giuliano Soldi - Dottore Commercialista e Revisore Legale</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F667236-2E65-48D2-8A17-E97790B4BC37}" type="slidenum">
              <a:rPr lang="it-IT" smtClean="0"/>
              <a:t>‹N›</a:t>
            </a:fld>
            <a:endParaRPr lang="it-IT"/>
          </a:p>
        </p:txBody>
      </p:sp>
    </p:spTree>
    <p:extLst>
      <p:ext uri="{BB962C8B-B14F-4D97-AF65-F5344CB8AC3E}">
        <p14:creationId xmlns:p14="http://schemas.microsoft.com/office/powerpoint/2010/main" val="9111904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0599113-C37E-423B-9B56-4D4C3771FD97}" type="datetime1">
              <a:rPr lang="it-IT" smtClean="0"/>
              <a:t>19/07/2022</a:t>
            </a:fld>
            <a:endParaRPr lang="it-IT"/>
          </a:p>
        </p:txBody>
      </p:sp>
      <p:sp>
        <p:nvSpPr>
          <p:cNvPr id="6" name="Footer Placeholder 5"/>
          <p:cNvSpPr>
            <a:spLocks noGrp="1"/>
          </p:cNvSpPr>
          <p:nvPr>
            <p:ph type="ftr" sz="quarter" idx="11"/>
          </p:nvPr>
        </p:nvSpPr>
        <p:spPr/>
        <p:txBody>
          <a:bodyPr/>
          <a:lstStyle/>
          <a:p>
            <a:r>
              <a:rPr lang="it-IT"/>
              <a:t>Giuliano Soldi - Dottore Commercialista e Revisore Legale</a:t>
            </a:r>
          </a:p>
        </p:txBody>
      </p:sp>
      <p:sp>
        <p:nvSpPr>
          <p:cNvPr id="7" name="Slide Number Placeholder 6"/>
          <p:cNvSpPr>
            <a:spLocks noGrp="1"/>
          </p:cNvSpPr>
          <p:nvPr>
            <p:ph type="sldNum" sz="quarter" idx="12"/>
          </p:nvPr>
        </p:nvSpPr>
        <p:spPr/>
        <p:txBody>
          <a:bodyPr/>
          <a:lstStyle/>
          <a:p>
            <a:fld id="{AF667236-2E65-48D2-8A17-E97790B4BC37}" type="slidenum">
              <a:rPr lang="it-IT" smtClean="0"/>
              <a:t>‹N›</a:t>
            </a:fld>
            <a:endParaRPr lang="it-IT"/>
          </a:p>
        </p:txBody>
      </p:sp>
    </p:spTree>
    <p:extLst>
      <p:ext uri="{BB962C8B-B14F-4D97-AF65-F5344CB8AC3E}">
        <p14:creationId xmlns:p14="http://schemas.microsoft.com/office/powerpoint/2010/main" val="1278226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07009" y="1913471"/>
            <a:ext cx="4754880" cy="743094"/>
          </a:xfrm>
        </p:spPr>
        <p:txBody>
          <a:bodyPr anchor="ctr">
            <a:normAutofit/>
          </a:bodyPr>
          <a:lstStyle>
            <a:lvl1pPr marL="0" indent="0">
              <a:buNone/>
              <a:defRPr sz="2100" b="1"/>
            </a:lvl1pPr>
            <a:lvl2pPr marL="457189" indent="0">
              <a:buNone/>
              <a:defRPr sz="2000" b="1"/>
            </a:lvl2pPr>
            <a:lvl3pPr marL="914377" indent="0">
              <a:buNone/>
              <a:defRPr sz="1800" b="1"/>
            </a:lvl3pPr>
            <a:lvl4pPr marL="1371566" indent="0">
              <a:buNone/>
              <a:defRPr sz="1600" b="1"/>
            </a:lvl4pPr>
            <a:lvl5pPr marL="1828755" indent="0">
              <a:buNone/>
              <a:defRPr sz="1600" b="1"/>
            </a:lvl5pPr>
            <a:lvl6pPr marL="2285944" indent="0">
              <a:buNone/>
              <a:defRPr sz="1600" b="1"/>
            </a:lvl6pPr>
            <a:lvl7pPr marL="2743133" indent="0">
              <a:buNone/>
              <a:defRPr sz="1600" b="1"/>
            </a:lvl7pPr>
            <a:lvl8pPr marL="3200322" indent="0">
              <a:buNone/>
              <a:defRPr sz="1600" b="1"/>
            </a:lvl8pPr>
            <a:lvl9pPr marL="365751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207009"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31231" y="1913471"/>
            <a:ext cx="4754880" cy="743094"/>
          </a:xfrm>
        </p:spPr>
        <p:txBody>
          <a:bodyPr anchor="ctr">
            <a:normAutofit/>
          </a:bodyPr>
          <a:lstStyle>
            <a:lvl1pPr marL="0" indent="0">
              <a:buNone/>
              <a:defRPr sz="2100" b="1"/>
            </a:lvl1pPr>
            <a:lvl2pPr marL="457189" indent="0">
              <a:buNone/>
              <a:defRPr sz="2000" b="1"/>
            </a:lvl2pPr>
            <a:lvl3pPr marL="914377" indent="0">
              <a:buNone/>
              <a:defRPr sz="1800" b="1"/>
            </a:lvl3pPr>
            <a:lvl4pPr marL="1371566" indent="0">
              <a:buNone/>
              <a:defRPr sz="1600" b="1"/>
            </a:lvl4pPr>
            <a:lvl5pPr marL="1828755" indent="0">
              <a:buNone/>
              <a:defRPr sz="1600" b="1"/>
            </a:lvl5pPr>
            <a:lvl6pPr marL="2285944" indent="0">
              <a:buNone/>
              <a:defRPr sz="1600" b="1"/>
            </a:lvl6pPr>
            <a:lvl7pPr marL="2743133" indent="0">
              <a:buNone/>
              <a:defRPr sz="1600" b="1"/>
            </a:lvl7pPr>
            <a:lvl8pPr marL="3200322" indent="0">
              <a:buNone/>
              <a:defRPr sz="1600" b="1"/>
            </a:lvl8pPr>
            <a:lvl9pPr marL="365751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31231"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AA92833-ECA8-4DE6-8E7C-5A7B32985F5F}" type="datetime1">
              <a:rPr lang="it-IT" smtClean="0"/>
              <a:t>19/07/2022</a:t>
            </a:fld>
            <a:endParaRPr lang="it-IT"/>
          </a:p>
        </p:txBody>
      </p:sp>
      <p:sp>
        <p:nvSpPr>
          <p:cNvPr id="8" name="Footer Placeholder 7"/>
          <p:cNvSpPr>
            <a:spLocks noGrp="1"/>
          </p:cNvSpPr>
          <p:nvPr>
            <p:ph type="ftr" sz="quarter" idx="11"/>
          </p:nvPr>
        </p:nvSpPr>
        <p:spPr/>
        <p:txBody>
          <a:bodyPr/>
          <a:lstStyle/>
          <a:p>
            <a:r>
              <a:rPr lang="it-IT"/>
              <a:t>Giuliano Soldi - Dottore Commercialista e Revisore Legale</a:t>
            </a:r>
          </a:p>
        </p:txBody>
      </p:sp>
      <p:sp>
        <p:nvSpPr>
          <p:cNvPr id="9" name="Slide Number Placeholder 8"/>
          <p:cNvSpPr>
            <a:spLocks noGrp="1"/>
          </p:cNvSpPr>
          <p:nvPr>
            <p:ph type="sldNum" sz="quarter" idx="12"/>
          </p:nvPr>
        </p:nvSpPr>
        <p:spPr/>
        <p:txBody>
          <a:bodyPr/>
          <a:lstStyle/>
          <a:p>
            <a:fld id="{AF667236-2E65-48D2-8A17-E97790B4BC37}" type="slidenum">
              <a:rPr lang="it-IT" smtClean="0"/>
              <a:t>‹N›</a:t>
            </a:fld>
            <a:endParaRPr lang="it-IT"/>
          </a:p>
        </p:txBody>
      </p:sp>
    </p:spTree>
    <p:extLst>
      <p:ext uri="{BB962C8B-B14F-4D97-AF65-F5344CB8AC3E}">
        <p14:creationId xmlns:p14="http://schemas.microsoft.com/office/powerpoint/2010/main" val="2595762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09783D7B-C3DE-4068-B594-35BA64DB888E}" type="datetime1">
              <a:rPr lang="it-IT" smtClean="0"/>
              <a:t>19/07/2022</a:t>
            </a:fld>
            <a:endParaRPr lang="it-IT"/>
          </a:p>
        </p:txBody>
      </p:sp>
      <p:sp>
        <p:nvSpPr>
          <p:cNvPr id="4" name="Footer Placeholder 3"/>
          <p:cNvSpPr>
            <a:spLocks noGrp="1"/>
          </p:cNvSpPr>
          <p:nvPr>
            <p:ph type="ftr" sz="quarter" idx="11"/>
          </p:nvPr>
        </p:nvSpPr>
        <p:spPr/>
        <p:txBody>
          <a:bodyPr/>
          <a:lstStyle/>
          <a:p>
            <a:r>
              <a:rPr lang="it-IT"/>
              <a:t>Giuliano Soldi - Dottore Commercialista e Revisore Legale</a:t>
            </a:r>
          </a:p>
        </p:txBody>
      </p:sp>
      <p:sp>
        <p:nvSpPr>
          <p:cNvPr id="5" name="Slide Number Placeholder 4"/>
          <p:cNvSpPr>
            <a:spLocks noGrp="1"/>
          </p:cNvSpPr>
          <p:nvPr>
            <p:ph type="sldNum" sz="quarter" idx="12"/>
          </p:nvPr>
        </p:nvSpPr>
        <p:spPr/>
        <p:txBody>
          <a:bodyPr/>
          <a:lstStyle/>
          <a:p>
            <a:fld id="{AF667236-2E65-48D2-8A17-E97790B4BC37}" type="slidenum">
              <a:rPr lang="it-IT" smtClean="0"/>
              <a:t>‹N›</a:t>
            </a:fld>
            <a:endParaRPr lang="it-IT"/>
          </a:p>
        </p:txBody>
      </p:sp>
    </p:spTree>
    <p:extLst>
      <p:ext uri="{BB962C8B-B14F-4D97-AF65-F5344CB8AC3E}">
        <p14:creationId xmlns:p14="http://schemas.microsoft.com/office/powerpoint/2010/main" val="256857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73F727-E857-4CA3-A9A2-FEFA18F32FD5}" type="datetime1">
              <a:rPr lang="it-IT" smtClean="0"/>
              <a:t>19/07/2022</a:t>
            </a:fld>
            <a:endParaRPr lang="it-IT"/>
          </a:p>
        </p:txBody>
      </p:sp>
      <p:sp>
        <p:nvSpPr>
          <p:cNvPr id="3" name="Footer Placeholder 2"/>
          <p:cNvSpPr>
            <a:spLocks noGrp="1"/>
          </p:cNvSpPr>
          <p:nvPr>
            <p:ph type="ftr" sz="quarter" idx="11"/>
          </p:nvPr>
        </p:nvSpPr>
        <p:spPr/>
        <p:txBody>
          <a:bodyPr/>
          <a:lstStyle/>
          <a:p>
            <a:r>
              <a:rPr lang="it-IT"/>
              <a:t>Giuliano Soldi - Dottore Commercialista e Revisore Legale</a:t>
            </a:r>
          </a:p>
        </p:txBody>
      </p:sp>
      <p:sp>
        <p:nvSpPr>
          <p:cNvPr id="4" name="Slide Number Placeholder 3"/>
          <p:cNvSpPr>
            <a:spLocks noGrp="1"/>
          </p:cNvSpPr>
          <p:nvPr>
            <p:ph type="sldNum" sz="quarter" idx="12"/>
          </p:nvPr>
        </p:nvSpPr>
        <p:spPr/>
        <p:txBody>
          <a:bodyPr/>
          <a:lstStyle/>
          <a:p>
            <a:fld id="{AF667236-2E65-48D2-8A17-E97790B4BC37}" type="slidenum">
              <a:rPr lang="it-IT" smtClean="0"/>
              <a:t>‹N›</a:t>
            </a:fld>
            <a:endParaRPr lang="it-IT"/>
          </a:p>
        </p:txBody>
      </p:sp>
    </p:spTree>
    <p:extLst>
      <p:ext uri="{BB962C8B-B14F-4D97-AF65-F5344CB8AC3E}">
        <p14:creationId xmlns:p14="http://schemas.microsoft.com/office/powerpoint/2010/main" val="24720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207009"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789024" y="2147487"/>
            <a:ext cx="3200400" cy="3432319"/>
          </a:xfrm>
        </p:spPr>
        <p:txBody>
          <a:bodyPr>
            <a:normAutofit/>
          </a:bodyPr>
          <a:lstStyle>
            <a:lvl1pPr marL="0" indent="0">
              <a:lnSpc>
                <a:spcPct val="95000"/>
              </a:lnSpc>
              <a:buNone/>
              <a:defRPr sz="1800"/>
            </a:lvl1pPr>
            <a:lvl2pPr marL="457189" indent="0">
              <a:buNone/>
              <a:defRPr sz="1200"/>
            </a:lvl2pPr>
            <a:lvl3pPr marL="914377" indent="0">
              <a:buNone/>
              <a:defRPr sz="1000"/>
            </a:lvl3pPr>
            <a:lvl4pPr marL="1371566" indent="0">
              <a:buNone/>
              <a:defRPr sz="900"/>
            </a:lvl4pPr>
            <a:lvl5pPr marL="1828755" indent="0">
              <a:buNone/>
              <a:defRPr sz="900"/>
            </a:lvl5pPr>
            <a:lvl6pPr marL="2285944" indent="0">
              <a:buNone/>
              <a:defRPr sz="900"/>
            </a:lvl6pPr>
            <a:lvl7pPr marL="2743133" indent="0">
              <a:buNone/>
              <a:defRPr sz="900"/>
            </a:lvl7pPr>
            <a:lvl8pPr marL="3200322" indent="0">
              <a:buNone/>
              <a:defRPr sz="900"/>
            </a:lvl8pPr>
            <a:lvl9pPr marL="365751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33539FC-DF2A-48AB-87F7-033BA9CF6A0A}" type="datetime1">
              <a:rPr lang="it-IT" smtClean="0"/>
              <a:t>19/07/2022</a:t>
            </a:fld>
            <a:endParaRPr lang="it-IT"/>
          </a:p>
        </p:txBody>
      </p:sp>
      <p:sp>
        <p:nvSpPr>
          <p:cNvPr id="6" name="Footer Placeholder 5"/>
          <p:cNvSpPr>
            <a:spLocks noGrp="1"/>
          </p:cNvSpPr>
          <p:nvPr>
            <p:ph type="ftr" sz="quarter" idx="11"/>
          </p:nvPr>
        </p:nvSpPr>
        <p:spPr/>
        <p:txBody>
          <a:bodyPr/>
          <a:lstStyle/>
          <a:p>
            <a:r>
              <a:rPr lang="it-IT"/>
              <a:t>Giuliano Soldi - Dottore Commercialista e Revisore Legale</a:t>
            </a:r>
          </a:p>
        </p:txBody>
      </p:sp>
      <p:sp>
        <p:nvSpPr>
          <p:cNvPr id="7" name="Slide Number Placeholder 6"/>
          <p:cNvSpPr>
            <a:spLocks noGrp="1"/>
          </p:cNvSpPr>
          <p:nvPr>
            <p:ph type="sldNum" sz="quarter" idx="12"/>
          </p:nvPr>
        </p:nvSpPr>
        <p:spPr/>
        <p:txBody>
          <a:bodyPr/>
          <a:lstStyle/>
          <a:p>
            <a:fld id="{AF667236-2E65-48D2-8A17-E97790B4BC37}" type="slidenum">
              <a:rPr lang="it-IT" smtClean="0"/>
              <a:t>‹N›</a:t>
            </a:fld>
            <a:endParaRPr lang="it-IT"/>
          </a:p>
        </p:txBody>
      </p:sp>
    </p:spTree>
    <p:extLst>
      <p:ext uri="{BB962C8B-B14F-4D97-AF65-F5344CB8AC3E}">
        <p14:creationId xmlns:p14="http://schemas.microsoft.com/office/powerpoint/2010/main" val="159502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4D0C8B-6E36-1B66-1500-FA91B23DC3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59698C8-38FE-EC02-329C-26F65B5D2E6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4FF542A-5060-EB74-BE28-5404DF346633}"/>
              </a:ext>
            </a:extLst>
          </p:cNvPr>
          <p:cNvSpPr>
            <a:spLocks noGrp="1"/>
          </p:cNvSpPr>
          <p:nvPr>
            <p:ph type="dt" sz="half" idx="10"/>
          </p:nvPr>
        </p:nvSpPr>
        <p:spPr/>
        <p:txBody>
          <a:bodyPr/>
          <a:lstStyle/>
          <a:p>
            <a:fld id="{996C5080-2592-4816-A8DD-C3121BC697DE}" type="datetime1">
              <a:rPr lang="it-IT" smtClean="0"/>
              <a:t>19/07/2022</a:t>
            </a:fld>
            <a:endParaRPr lang="it-IT"/>
          </a:p>
        </p:txBody>
      </p:sp>
      <p:sp>
        <p:nvSpPr>
          <p:cNvPr id="5" name="Segnaposto piè di pagina 4">
            <a:extLst>
              <a:ext uri="{FF2B5EF4-FFF2-40B4-BE49-F238E27FC236}">
                <a16:creationId xmlns:a16="http://schemas.microsoft.com/office/drawing/2014/main" id="{97683363-539B-4985-2A99-AD01C6112043}"/>
              </a:ext>
            </a:extLst>
          </p:cNvPr>
          <p:cNvSpPr>
            <a:spLocks noGrp="1"/>
          </p:cNvSpPr>
          <p:nvPr>
            <p:ph type="ftr" sz="quarter" idx="11"/>
          </p:nvPr>
        </p:nvSpPr>
        <p:spPr/>
        <p:txBody>
          <a:body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D22CC9A1-CA1C-0CB9-CC47-63BCEA05C155}"/>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2604162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189" indent="0">
              <a:buNone/>
              <a:defRPr sz="2800"/>
            </a:lvl2pPr>
            <a:lvl3pPr marL="914377" indent="0">
              <a:buNone/>
              <a:defRPr sz="2400"/>
            </a:lvl3pPr>
            <a:lvl4pPr marL="1371566" indent="0">
              <a:buNone/>
              <a:defRPr sz="2000"/>
            </a:lvl4pPr>
            <a:lvl5pPr marL="1828755" indent="0">
              <a:buNone/>
              <a:defRPr sz="2000"/>
            </a:lvl5pPr>
            <a:lvl6pPr marL="2285944" indent="0">
              <a:buNone/>
              <a:defRPr sz="2000"/>
            </a:lvl6pPr>
            <a:lvl7pPr marL="2743133" indent="0">
              <a:buNone/>
              <a:defRPr sz="2000"/>
            </a:lvl7pPr>
            <a:lvl8pPr marL="3200322" indent="0">
              <a:buNone/>
              <a:defRPr sz="2000"/>
            </a:lvl8pPr>
            <a:lvl9pPr marL="365751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790689" y="2150621"/>
            <a:ext cx="3200400" cy="3429000"/>
          </a:xfrm>
        </p:spPr>
        <p:txBody>
          <a:bodyPr>
            <a:normAutofit/>
          </a:bodyPr>
          <a:lstStyle>
            <a:lvl1pPr marL="0" indent="0">
              <a:lnSpc>
                <a:spcPct val="95000"/>
              </a:lnSpc>
              <a:buNone/>
              <a:defRPr sz="1800"/>
            </a:lvl1pPr>
            <a:lvl2pPr marL="457189" indent="0">
              <a:buNone/>
              <a:defRPr sz="1200"/>
            </a:lvl2pPr>
            <a:lvl3pPr marL="914377" indent="0">
              <a:buNone/>
              <a:defRPr sz="1000"/>
            </a:lvl3pPr>
            <a:lvl4pPr marL="1371566" indent="0">
              <a:buNone/>
              <a:defRPr sz="900"/>
            </a:lvl4pPr>
            <a:lvl5pPr marL="1828755" indent="0">
              <a:buNone/>
              <a:defRPr sz="900"/>
            </a:lvl5pPr>
            <a:lvl6pPr marL="2285944" indent="0">
              <a:buNone/>
              <a:defRPr sz="900"/>
            </a:lvl6pPr>
            <a:lvl7pPr marL="2743133" indent="0">
              <a:buNone/>
              <a:defRPr sz="900"/>
            </a:lvl7pPr>
            <a:lvl8pPr marL="3200322" indent="0">
              <a:buNone/>
              <a:defRPr sz="900"/>
            </a:lvl8pPr>
            <a:lvl9pPr marL="365751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3213688-6DAD-4FB7-A189-7E9FA9ACE08B}" type="datetime1">
              <a:rPr lang="it-IT" smtClean="0"/>
              <a:t>19/07/2022</a:t>
            </a:fld>
            <a:endParaRPr lang="it-IT"/>
          </a:p>
        </p:txBody>
      </p:sp>
      <p:sp>
        <p:nvSpPr>
          <p:cNvPr id="6" name="Footer Placeholder 5"/>
          <p:cNvSpPr>
            <a:spLocks noGrp="1"/>
          </p:cNvSpPr>
          <p:nvPr>
            <p:ph type="ftr" sz="quarter" idx="11"/>
          </p:nvPr>
        </p:nvSpPr>
        <p:spPr/>
        <p:txBody>
          <a:bodyPr/>
          <a:lstStyle/>
          <a:p>
            <a:r>
              <a:rPr lang="it-IT"/>
              <a:t>Giuliano Soldi - Dottore Commercialista e Revisore Legale</a:t>
            </a:r>
          </a:p>
        </p:txBody>
      </p:sp>
      <p:sp>
        <p:nvSpPr>
          <p:cNvPr id="7" name="Slide Number Placeholder 6"/>
          <p:cNvSpPr>
            <a:spLocks noGrp="1"/>
          </p:cNvSpPr>
          <p:nvPr>
            <p:ph type="sldNum" sz="quarter" idx="12"/>
          </p:nvPr>
        </p:nvSpPr>
        <p:spPr/>
        <p:txBody>
          <a:bodyPr/>
          <a:lstStyle/>
          <a:p>
            <a:fld id="{AF667236-2E65-48D2-8A17-E97790B4BC37}" type="slidenum">
              <a:rPr lang="it-IT" smtClean="0"/>
              <a:t>‹N›</a:t>
            </a:fld>
            <a:endParaRPr lang="it-IT"/>
          </a:p>
        </p:txBody>
      </p:sp>
    </p:spTree>
    <p:extLst>
      <p:ext uri="{BB962C8B-B14F-4D97-AF65-F5344CB8AC3E}">
        <p14:creationId xmlns:p14="http://schemas.microsoft.com/office/powerpoint/2010/main" val="1636370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3BF1EF-BB00-43A6-9A5E-1E54552788F2}" type="datetime1">
              <a:rPr lang="it-IT" smtClean="0"/>
              <a:t>19/07/2022</a:t>
            </a:fld>
            <a:endParaRPr lang="it-IT"/>
          </a:p>
        </p:txBody>
      </p:sp>
      <p:sp>
        <p:nvSpPr>
          <p:cNvPr id="5" name="Footer Placeholder 4"/>
          <p:cNvSpPr>
            <a:spLocks noGrp="1"/>
          </p:cNvSpPr>
          <p:nvPr>
            <p:ph type="ftr" sz="quarter" idx="11"/>
          </p:nvPr>
        </p:nvSpPr>
        <p:spPr/>
        <p:txBody>
          <a:bodyPr/>
          <a:lstStyle/>
          <a:p>
            <a:r>
              <a:rPr lang="it-IT"/>
              <a:t>Giuliano Soldi - Dottore Commercialista e Revisore Legale</a:t>
            </a:r>
          </a:p>
        </p:txBody>
      </p:sp>
      <p:sp>
        <p:nvSpPr>
          <p:cNvPr id="6" name="Slide Number Placeholder 5"/>
          <p:cNvSpPr>
            <a:spLocks noGrp="1"/>
          </p:cNvSpPr>
          <p:nvPr>
            <p:ph type="sldNum" sz="quarter" idx="12"/>
          </p:nvPr>
        </p:nvSpPr>
        <p:spPr/>
        <p:txBody>
          <a:bodyPr/>
          <a:lstStyle/>
          <a:p>
            <a:fld id="{AF667236-2E65-48D2-8A17-E97790B4BC37}" type="slidenum">
              <a:rPr lang="it-IT" smtClean="0"/>
              <a:t>‹N›</a:t>
            </a:fld>
            <a:endParaRPr lang="it-IT"/>
          </a:p>
        </p:txBody>
      </p:sp>
    </p:spTree>
    <p:extLst>
      <p:ext uri="{BB962C8B-B14F-4D97-AF65-F5344CB8AC3E}">
        <p14:creationId xmlns:p14="http://schemas.microsoft.com/office/powerpoint/2010/main" val="2142303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5" y="274638"/>
            <a:ext cx="2402380" cy="5897562"/>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274638"/>
            <a:ext cx="7973291" cy="5897562"/>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38201" y="6422855"/>
            <a:ext cx="2743196" cy="365125"/>
          </a:xfrm>
        </p:spPr>
        <p:txBody>
          <a:bodyPr/>
          <a:lstStyle/>
          <a:p>
            <a:fld id="{2772CE4A-231F-4799-8FCB-F7641A904CAD}" type="datetime1">
              <a:rPr lang="it-IT" smtClean="0"/>
              <a:t>19/07/2022</a:t>
            </a:fld>
            <a:endParaRPr lang="it-IT"/>
          </a:p>
        </p:txBody>
      </p:sp>
      <p:sp>
        <p:nvSpPr>
          <p:cNvPr id="5" name="Footer Placeholder 4"/>
          <p:cNvSpPr>
            <a:spLocks noGrp="1"/>
          </p:cNvSpPr>
          <p:nvPr>
            <p:ph type="ftr" sz="quarter" idx="11"/>
          </p:nvPr>
        </p:nvSpPr>
        <p:spPr>
          <a:xfrm>
            <a:off x="3776135" y="6422855"/>
            <a:ext cx="4279669" cy="365125"/>
          </a:xfrm>
        </p:spPr>
        <p:txBody>
          <a:bodyPr/>
          <a:lstStyle/>
          <a:p>
            <a:r>
              <a:rPr lang="it-IT"/>
              <a:t>Giuliano Soldi - Dottore Commercialista e Revisore Legale</a:t>
            </a:r>
          </a:p>
        </p:txBody>
      </p:sp>
      <p:sp>
        <p:nvSpPr>
          <p:cNvPr id="6" name="Slide Number Placeholder 5"/>
          <p:cNvSpPr>
            <a:spLocks noGrp="1"/>
          </p:cNvSpPr>
          <p:nvPr>
            <p:ph type="sldNum" sz="quarter" idx="12"/>
          </p:nvPr>
        </p:nvSpPr>
        <p:spPr>
          <a:xfrm>
            <a:off x="8073049" y="6422855"/>
            <a:ext cx="879759" cy="365125"/>
          </a:xfrm>
        </p:spPr>
        <p:txBody>
          <a:bodyPr/>
          <a:lstStyle/>
          <a:p>
            <a:fld id="{AF667236-2E65-48D2-8A17-E97790B4BC37}" type="slidenum">
              <a:rPr lang="it-IT" smtClean="0"/>
              <a:t>‹N›</a:t>
            </a:fld>
            <a:endParaRPr lang="it-IT"/>
          </a:p>
        </p:txBody>
      </p:sp>
    </p:spTree>
    <p:extLst>
      <p:ext uri="{BB962C8B-B14F-4D97-AF65-F5344CB8AC3E}">
        <p14:creationId xmlns:p14="http://schemas.microsoft.com/office/powerpoint/2010/main" val="3571815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89D03A-4D4F-C6E9-5BB2-F98EAE4EFB0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6509D22-55AD-50AE-7E01-470DD34A80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BCFCA56-D9E8-0B76-E4DF-F159A020980C}"/>
              </a:ext>
            </a:extLst>
          </p:cNvPr>
          <p:cNvSpPr>
            <a:spLocks noGrp="1"/>
          </p:cNvSpPr>
          <p:nvPr>
            <p:ph type="dt" sz="half" idx="10"/>
          </p:nvPr>
        </p:nvSpPr>
        <p:spPr/>
        <p:txBody>
          <a:bodyPr/>
          <a:lstStyle/>
          <a:p>
            <a:fld id="{360298F6-2C66-481E-9609-F49025447DD6}" type="datetime1">
              <a:rPr lang="it-IT" smtClean="0"/>
              <a:t>19/07/2022</a:t>
            </a:fld>
            <a:endParaRPr lang="it-IT"/>
          </a:p>
        </p:txBody>
      </p:sp>
      <p:sp>
        <p:nvSpPr>
          <p:cNvPr id="5" name="Segnaposto piè di pagina 4">
            <a:extLst>
              <a:ext uri="{FF2B5EF4-FFF2-40B4-BE49-F238E27FC236}">
                <a16:creationId xmlns:a16="http://schemas.microsoft.com/office/drawing/2014/main" id="{5050E82B-11C0-F33C-54DF-B88B3A156246}"/>
              </a:ext>
            </a:extLst>
          </p:cNvPr>
          <p:cNvSpPr>
            <a:spLocks noGrp="1"/>
          </p:cNvSpPr>
          <p:nvPr>
            <p:ph type="ftr" sz="quarter" idx="11"/>
          </p:nvPr>
        </p:nvSpPr>
        <p:spPr/>
        <p:txBody>
          <a:body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B1FBB66B-D85E-F29B-AF43-0490B5987969}"/>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3700120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E4BB06-A068-8997-6DF6-608FA2AD73F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FA809EF-2AA0-09E3-BE98-EFB6A758B5D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D15D444-11EE-66ED-73B8-B07A66B66968}"/>
              </a:ext>
            </a:extLst>
          </p:cNvPr>
          <p:cNvSpPr>
            <a:spLocks noGrp="1"/>
          </p:cNvSpPr>
          <p:nvPr>
            <p:ph type="dt" sz="half" idx="10"/>
          </p:nvPr>
        </p:nvSpPr>
        <p:spPr/>
        <p:txBody>
          <a:bodyPr/>
          <a:lstStyle/>
          <a:p>
            <a:fld id="{CE3466FE-5ACF-47C0-9A5A-AFC16CC3ABA5}" type="datetime1">
              <a:rPr lang="it-IT" smtClean="0"/>
              <a:t>19/07/2022</a:t>
            </a:fld>
            <a:endParaRPr lang="it-IT"/>
          </a:p>
        </p:txBody>
      </p:sp>
      <p:sp>
        <p:nvSpPr>
          <p:cNvPr id="5" name="Segnaposto piè di pagina 4">
            <a:extLst>
              <a:ext uri="{FF2B5EF4-FFF2-40B4-BE49-F238E27FC236}">
                <a16:creationId xmlns:a16="http://schemas.microsoft.com/office/drawing/2014/main" id="{04BF1462-6A3C-34EA-37B2-90A0421D7D1D}"/>
              </a:ext>
            </a:extLst>
          </p:cNvPr>
          <p:cNvSpPr>
            <a:spLocks noGrp="1"/>
          </p:cNvSpPr>
          <p:nvPr>
            <p:ph type="ftr" sz="quarter" idx="11"/>
          </p:nvPr>
        </p:nvSpPr>
        <p:spPr/>
        <p:txBody>
          <a:body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38D60ACA-F8C0-1C95-E994-8FEB9F193866}"/>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2684472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FABD6C-6540-5929-7DEF-B841BD3DF25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683474E-1144-F612-077A-8BBD3BE819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836E3B6-896D-7B67-3876-89D1D22D4847}"/>
              </a:ext>
            </a:extLst>
          </p:cNvPr>
          <p:cNvSpPr>
            <a:spLocks noGrp="1"/>
          </p:cNvSpPr>
          <p:nvPr>
            <p:ph type="dt" sz="half" idx="10"/>
          </p:nvPr>
        </p:nvSpPr>
        <p:spPr/>
        <p:txBody>
          <a:bodyPr/>
          <a:lstStyle/>
          <a:p>
            <a:fld id="{C10A0587-E340-47FB-9514-81B27649B95B}" type="datetime1">
              <a:rPr lang="it-IT" smtClean="0"/>
              <a:t>19/07/2022</a:t>
            </a:fld>
            <a:endParaRPr lang="it-IT"/>
          </a:p>
        </p:txBody>
      </p:sp>
      <p:sp>
        <p:nvSpPr>
          <p:cNvPr id="5" name="Segnaposto piè di pagina 4">
            <a:extLst>
              <a:ext uri="{FF2B5EF4-FFF2-40B4-BE49-F238E27FC236}">
                <a16:creationId xmlns:a16="http://schemas.microsoft.com/office/drawing/2014/main" id="{526C8D3A-7FD1-6675-ECB6-9C14CCBF0FDB}"/>
              </a:ext>
            </a:extLst>
          </p:cNvPr>
          <p:cNvSpPr>
            <a:spLocks noGrp="1"/>
          </p:cNvSpPr>
          <p:nvPr>
            <p:ph type="ftr" sz="quarter" idx="11"/>
          </p:nvPr>
        </p:nvSpPr>
        <p:spPr/>
        <p:txBody>
          <a:body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C4E64611-626E-EBC3-8C9B-A51648B55411}"/>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1496704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E76450-1CFB-0926-6817-0BC461F3626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B1D26B5-7BE9-A376-E7D1-964A73EB7BC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5DA2F6F-A680-1C37-E75E-EA34997F6A8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5334794-C1E9-F1BE-2B2E-C73100390D8A}"/>
              </a:ext>
            </a:extLst>
          </p:cNvPr>
          <p:cNvSpPr>
            <a:spLocks noGrp="1"/>
          </p:cNvSpPr>
          <p:nvPr>
            <p:ph type="dt" sz="half" idx="10"/>
          </p:nvPr>
        </p:nvSpPr>
        <p:spPr/>
        <p:txBody>
          <a:bodyPr/>
          <a:lstStyle/>
          <a:p>
            <a:fld id="{3108C3CF-DF50-4F33-953C-92720A2A5178}" type="datetime1">
              <a:rPr lang="it-IT" smtClean="0"/>
              <a:t>19/07/2022</a:t>
            </a:fld>
            <a:endParaRPr lang="it-IT"/>
          </a:p>
        </p:txBody>
      </p:sp>
      <p:sp>
        <p:nvSpPr>
          <p:cNvPr id="6" name="Segnaposto piè di pagina 5">
            <a:extLst>
              <a:ext uri="{FF2B5EF4-FFF2-40B4-BE49-F238E27FC236}">
                <a16:creationId xmlns:a16="http://schemas.microsoft.com/office/drawing/2014/main" id="{4FDAB637-722E-27A7-10F4-38BC844BCCBA}"/>
              </a:ext>
            </a:extLst>
          </p:cNvPr>
          <p:cNvSpPr>
            <a:spLocks noGrp="1"/>
          </p:cNvSpPr>
          <p:nvPr>
            <p:ph type="ftr" sz="quarter" idx="11"/>
          </p:nvPr>
        </p:nvSpPr>
        <p:spPr/>
        <p:txBody>
          <a:bodyPr/>
          <a:lstStyle/>
          <a:p>
            <a:r>
              <a:rPr lang="it-IT"/>
              <a:t>Giuliano Soldi - Dottore Commercialista e Revisore Legale</a:t>
            </a:r>
          </a:p>
        </p:txBody>
      </p:sp>
      <p:sp>
        <p:nvSpPr>
          <p:cNvPr id="7" name="Segnaposto numero diapositiva 6">
            <a:extLst>
              <a:ext uri="{FF2B5EF4-FFF2-40B4-BE49-F238E27FC236}">
                <a16:creationId xmlns:a16="http://schemas.microsoft.com/office/drawing/2014/main" id="{54818644-87F4-A3A2-E545-3E1367228AFD}"/>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2061211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770935-0523-A5D6-8227-297B74FB2CF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D88BF88-D7BA-CD7F-43CA-2D8F3537E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C140B30-F386-CE9D-DC45-0E2269FAC4C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B13E072-52E2-10D7-FDAF-E486BF6D46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8F4D736-5D23-C93C-7534-C57D8BCA157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0FC9FF0-6342-75F6-E1EB-77D35EEEC2D6}"/>
              </a:ext>
            </a:extLst>
          </p:cNvPr>
          <p:cNvSpPr>
            <a:spLocks noGrp="1"/>
          </p:cNvSpPr>
          <p:nvPr>
            <p:ph type="dt" sz="half" idx="10"/>
          </p:nvPr>
        </p:nvSpPr>
        <p:spPr/>
        <p:txBody>
          <a:bodyPr/>
          <a:lstStyle/>
          <a:p>
            <a:fld id="{ACF6B031-84CA-4CC7-B9A9-EF8D3E09F75D}" type="datetime1">
              <a:rPr lang="it-IT" smtClean="0"/>
              <a:t>19/07/2022</a:t>
            </a:fld>
            <a:endParaRPr lang="it-IT"/>
          </a:p>
        </p:txBody>
      </p:sp>
      <p:sp>
        <p:nvSpPr>
          <p:cNvPr id="8" name="Segnaposto piè di pagina 7">
            <a:extLst>
              <a:ext uri="{FF2B5EF4-FFF2-40B4-BE49-F238E27FC236}">
                <a16:creationId xmlns:a16="http://schemas.microsoft.com/office/drawing/2014/main" id="{D272B4E6-5CF8-9073-AAF4-6D6A22F079D5}"/>
              </a:ext>
            </a:extLst>
          </p:cNvPr>
          <p:cNvSpPr>
            <a:spLocks noGrp="1"/>
          </p:cNvSpPr>
          <p:nvPr>
            <p:ph type="ftr" sz="quarter" idx="11"/>
          </p:nvPr>
        </p:nvSpPr>
        <p:spPr/>
        <p:txBody>
          <a:bodyPr/>
          <a:lstStyle/>
          <a:p>
            <a:r>
              <a:rPr lang="it-IT"/>
              <a:t>Giuliano Soldi - Dottore Commercialista e Revisore Legale</a:t>
            </a:r>
          </a:p>
        </p:txBody>
      </p:sp>
      <p:sp>
        <p:nvSpPr>
          <p:cNvPr id="9" name="Segnaposto numero diapositiva 8">
            <a:extLst>
              <a:ext uri="{FF2B5EF4-FFF2-40B4-BE49-F238E27FC236}">
                <a16:creationId xmlns:a16="http://schemas.microsoft.com/office/drawing/2014/main" id="{C51C603B-F0FE-52EA-35A9-5889FD64D8DE}"/>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3209161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1A78CD-DC41-3284-EEEA-452308F9BD7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3BA31FC-F9B3-C5C7-B3C9-5D5AB63E6EAC}"/>
              </a:ext>
            </a:extLst>
          </p:cNvPr>
          <p:cNvSpPr>
            <a:spLocks noGrp="1"/>
          </p:cNvSpPr>
          <p:nvPr>
            <p:ph type="dt" sz="half" idx="10"/>
          </p:nvPr>
        </p:nvSpPr>
        <p:spPr/>
        <p:txBody>
          <a:bodyPr/>
          <a:lstStyle/>
          <a:p>
            <a:fld id="{DCB5A2C9-5355-4D04-83E9-9A983DD6CC93}" type="datetime1">
              <a:rPr lang="it-IT" smtClean="0"/>
              <a:t>19/07/2022</a:t>
            </a:fld>
            <a:endParaRPr lang="it-IT"/>
          </a:p>
        </p:txBody>
      </p:sp>
      <p:sp>
        <p:nvSpPr>
          <p:cNvPr id="4" name="Segnaposto piè di pagina 3">
            <a:extLst>
              <a:ext uri="{FF2B5EF4-FFF2-40B4-BE49-F238E27FC236}">
                <a16:creationId xmlns:a16="http://schemas.microsoft.com/office/drawing/2014/main" id="{E97CE3A6-E91E-5B35-2B1D-26D47220E78F}"/>
              </a:ext>
            </a:extLst>
          </p:cNvPr>
          <p:cNvSpPr>
            <a:spLocks noGrp="1"/>
          </p:cNvSpPr>
          <p:nvPr>
            <p:ph type="ftr" sz="quarter" idx="11"/>
          </p:nvPr>
        </p:nvSpPr>
        <p:spPr/>
        <p:txBody>
          <a:bodyPr/>
          <a:lstStyle/>
          <a:p>
            <a:r>
              <a:rPr lang="it-IT"/>
              <a:t>Giuliano Soldi - Dottore Commercialista e Revisore Legale</a:t>
            </a:r>
          </a:p>
        </p:txBody>
      </p:sp>
      <p:sp>
        <p:nvSpPr>
          <p:cNvPr id="5" name="Segnaposto numero diapositiva 4">
            <a:extLst>
              <a:ext uri="{FF2B5EF4-FFF2-40B4-BE49-F238E27FC236}">
                <a16:creationId xmlns:a16="http://schemas.microsoft.com/office/drawing/2014/main" id="{DED26489-FE8E-9B6D-F90E-9D0C8C48EF85}"/>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2588814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38281B3-3BD4-56D4-0870-381C591C70C8}"/>
              </a:ext>
            </a:extLst>
          </p:cNvPr>
          <p:cNvSpPr>
            <a:spLocks noGrp="1"/>
          </p:cNvSpPr>
          <p:nvPr>
            <p:ph type="dt" sz="half" idx="10"/>
          </p:nvPr>
        </p:nvSpPr>
        <p:spPr/>
        <p:txBody>
          <a:bodyPr/>
          <a:lstStyle/>
          <a:p>
            <a:fld id="{92E733AD-EB74-4167-A287-B22DD141ED23}" type="datetime1">
              <a:rPr lang="it-IT" smtClean="0"/>
              <a:t>19/07/2022</a:t>
            </a:fld>
            <a:endParaRPr lang="it-IT"/>
          </a:p>
        </p:txBody>
      </p:sp>
      <p:sp>
        <p:nvSpPr>
          <p:cNvPr id="3" name="Segnaposto piè di pagina 2">
            <a:extLst>
              <a:ext uri="{FF2B5EF4-FFF2-40B4-BE49-F238E27FC236}">
                <a16:creationId xmlns:a16="http://schemas.microsoft.com/office/drawing/2014/main" id="{2A3B75DA-A76F-3E5E-8FC8-94501E9DD04A}"/>
              </a:ext>
            </a:extLst>
          </p:cNvPr>
          <p:cNvSpPr>
            <a:spLocks noGrp="1"/>
          </p:cNvSpPr>
          <p:nvPr>
            <p:ph type="ftr" sz="quarter" idx="11"/>
          </p:nvPr>
        </p:nvSpPr>
        <p:spPr/>
        <p:txBody>
          <a:bodyPr/>
          <a:lstStyle/>
          <a:p>
            <a:r>
              <a:rPr lang="it-IT"/>
              <a:t>Giuliano Soldi - Dottore Commercialista e Revisore Legale</a:t>
            </a:r>
          </a:p>
        </p:txBody>
      </p:sp>
      <p:sp>
        <p:nvSpPr>
          <p:cNvPr id="4" name="Segnaposto numero diapositiva 3">
            <a:extLst>
              <a:ext uri="{FF2B5EF4-FFF2-40B4-BE49-F238E27FC236}">
                <a16:creationId xmlns:a16="http://schemas.microsoft.com/office/drawing/2014/main" id="{41EEA7B3-6181-5107-A426-57D2105CAD31}"/>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86751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3DA150-AC39-9E93-AB0D-3AE089477FF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0F1073-4EF6-7F6B-71C0-FEF2BEB21F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3C26E32-8EC0-DEEF-BE0B-89480DB34C0A}"/>
              </a:ext>
            </a:extLst>
          </p:cNvPr>
          <p:cNvSpPr>
            <a:spLocks noGrp="1"/>
          </p:cNvSpPr>
          <p:nvPr>
            <p:ph type="dt" sz="half" idx="10"/>
          </p:nvPr>
        </p:nvSpPr>
        <p:spPr/>
        <p:txBody>
          <a:bodyPr/>
          <a:lstStyle/>
          <a:p>
            <a:fld id="{0E9CA3A4-A733-4432-8AB3-428A29C1F572}" type="datetime1">
              <a:rPr lang="it-IT" smtClean="0"/>
              <a:t>19/07/2022</a:t>
            </a:fld>
            <a:endParaRPr lang="it-IT"/>
          </a:p>
        </p:txBody>
      </p:sp>
      <p:sp>
        <p:nvSpPr>
          <p:cNvPr id="5" name="Segnaposto piè di pagina 4">
            <a:extLst>
              <a:ext uri="{FF2B5EF4-FFF2-40B4-BE49-F238E27FC236}">
                <a16:creationId xmlns:a16="http://schemas.microsoft.com/office/drawing/2014/main" id="{6A4B4A9D-3F58-4FDD-6352-77B3A6F7BAD8}"/>
              </a:ext>
            </a:extLst>
          </p:cNvPr>
          <p:cNvSpPr>
            <a:spLocks noGrp="1"/>
          </p:cNvSpPr>
          <p:nvPr>
            <p:ph type="ftr" sz="quarter" idx="11"/>
          </p:nvPr>
        </p:nvSpPr>
        <p:spPr/>
        <p:txBody>
          <a:body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CE21F625-E598-24EC-99AC-078945CCCCEE}"/>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10250537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DEC7BD-9A82-A7B4-DBA4-1A7BAD2A0E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5B6E287-DA9B-DDB8-03A9-8BA4477A9A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BB704C6-78C3-1FA0-5537-797F0A006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CAA887F-D4E0-4323-4A69-F3071CF92F94}"/>
              </a:ext>
            </a:extLst>
          </p:cNvPr>
          <p:cNvSpPr>
            <a:spLocks noGrp="1"/>
          </p:cNvSpPr>
          <p:nvPr>
            <p:ph type="dt" sz="half" idx="10"/>
          </p:nvPr>
        </p:nvSpPr>
        <p:spPr/>
        <p:txBody>
          <a:bodyPr/>
          <a:lstStyle/>
          <a:p>
            <a:fld id="{54A8DE83-641B-42EF-80D9-2A1A80C35759}" type="datetime1">
              <a:rPr lang="it-IT" smtClean="0"/>
              <a:t>19/07/2022</a:t>
            </a:fld>
            <a:endParaRPr lang="it-IT"/>
          </a:p>
        </p:txBody>
      </p:sp>
      <p:sp>
        <p:nvSpPr>
          <p:cNvPr id="6" name="Segnaposto piè di pagina 5">
            <a:extLst>
              <a:ext uri="{FF2B5EF4-FFF2-40B4-BE49-F238E27FC236}">
                <a16:creationId xmlns:a16="http://schemas.microsoft.com/office/drawing/2014/main" id="{32857BD7-7B16-945B-1615-C19A226440A2}"/>
              </a:ext>
            </a:extLst>
          </p:cNvPr>
          <p:cNvSpPr>
            <a:spLocks noGrp="1"/>
          </p:cNvSpPr>
          <p:nvPr>
            <p:ph type="ftr" sz="quarter" idx="11"/>
          </p:nvPr>
        </p:nvSpPr>
        <p:spPr/>
        <p:txBody>
          <a:bodyPr/>
          <a:lstStyle/>
          <a:p>
            <a:r>
              <a:rPr lang="it-IT"/>
              <a:t>Giuliano Soldi - Dottore Commercialista e Revisore Legale</a:t>
            </a:r>
          </a:p>
        </p:txBody>
      </p:sp>
      <p:sp>
        <p:nvSpPr>
          <p:cNvPr id="7" name="Segnaposto numero diapositiva 6">
            <a:extLst>
              <a:ext uri="{FF2B5EF4-FFF2-40B4-BE49-F238E27FC236}">
                <a16:creationId xmlns:a16="http://schemas.microsoft.com/office/drawing/2014/main" id="{21613535-FE41-544F-C3AB-9E71538A04CD}"/>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1804408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058324-23C3-4B61-4FD4-BEB4DEF046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B0D54EF-DC83-0E32-658A-E97D6F57E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1C2F62D-97F1-B9A2-506D-23DF3EC97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B93702C-A4EE-C5A4-1D53-792A83F2098D}"/>
              </a:ext>
            </a:extLst>
          </p:cNvPr>
          <p:cNvSpPr>
            <a:spLocks noGrp="1"/>
          </p:cNvSpPr>
          <p:nvPr>
            <p:ph type="dt" sz="half" idx="10"/>
          </p:nvPr>
        </p:nvSpPr>
        <p:spPr/>
        <p:txBody>
          <a:bodyPr/>
          <a:lstStyle/>
          <a:p>
            <a:fld id="{B3DC1107-C96B-4129-856F-76C478B6B834}" type="datetime1">
              <a:rPr lang="it-IT" smtClean="0"/>
              <a:t>19/07/2022</a:t>
            </a:fld>
            <a:endParaRPr lang="it-IT"/>
          </a:p>
        </p:txBody>
      </p:sp>
      <p:sp>
        <p:nvSpPr>
          <p:cNvPr id="6" name="Segnaposto piè di pagina 5">
            <a:extLst>
              <a:ext uri="{FF2B5EF4-FFF2-40B4-BE49-F238E27FC236}">
                <a16:creationId xmlns:a16="http://schemas.microsoft.com/office/drawing/2014/main" id="{247AF304-45D8-66D3-A038-91B3FA486BD5}"/>
              </a:ext>
            </a:extLst>
          </p:cNvPr>
          <p:cNvSpPr>
            <a:spLocks noGrp="1"/>
          </p:cNvSpPr>
          <p:nvPr>
            <p:ph type="ftr" sz="quarter" idx="11"/>
          </p:nvPr>
        </p:nvSpPr>
        <p:spPr/>
        <p:txBody>
          <a:bodyPr/>
          <a:lstStyle/>
          <a:p>
            <a:r>
              <a:rPr lang="it-IT"/>
              <a:t>Giuliano Soldi - Dottore Commercialista e Revisore Legale</a:t>
            </a:r>
          </a:p>
        </p:txBody>
      </p:sp>
      <p:sp>
        <p:nvSpPr>
          <p:cNvPr id="7" name="Segnaposto numero diapositiva 6">
            <a:extLst>
              <a:ext uri="{FF2B5EF4-FFF2-40B4-BE49-F238E27FC236}">
                <a16:creationId xmlns:a16="http://schemas.microsoft.com/office/drawing/2014/main" id="{E89376A0-6089-5F8D-104D-1059D0FD567F}"/>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33788810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837A0E-B85D-65D5-BF51-60F8B941921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3432E93-0F95-208C-18BB-C4D6019122B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29E38D7-B4E5-CB9C-F16C-C8070244A988}"/>
              </a:ext>
            </a:extLst>
          </p:cNvPr>
          <p:cNvSpPr>
            <a:spLocks noGrp="1"/>
          </p:cNvSpPr>
          <p:nvPr>
            <p:ph type="dt" sz="half" idx="10"/>
          </p:nvPr>
        </p:nvSpPr>
        <p:spPr/>
        <p:txBody>
          <a:bodyPr/>
          <a:lstStyle/>
          <a:p>
            <a:fld id="{7F514DE0-0F91-490C-8377-9148E0B5F4D8}" type="datetime1">
              <a:rPr lang="it-IT" smtClean="0"/>
              <a:t>19/07/2022</a:t>
            </a:fld>
            <a:endParaRPr lang="it-IT"/>
          </a:p>
        </p:txBody>
      </p:sp>
      <p:sp>
        <p:nvSpPr>
          <p:cNvPr id="5" name="Segnaposto piè di pagina 4">
            <a:extLst>
              <a:ext uri="{FF2B5EF4-FFF2-40B4-BE49-F238E27FC236}">
                <a16:creationId xmlns:a16="http://schemas.microsoft.com/office/drawing/2014/main" id="{B738890B-997B-9B6B-C458-CD294CFE0E51}"/>
              </a:ext>
            </a:extLst>
          </p:cNvPr>
          <p:cNvSpPr>
            <a:spLocks noGrp="1"/>
          </p:cNvSpPr>
          <p:nvPr>
            <p:ph type="ftr" sz="quarter" idx="11"/>
          </p:nvPr>
        </p:nvSpPr>
        <p:spPr/>
        <p:txBody>
          <a:body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F1117B0D-7FFB-C241-8ACA-7523312947B9}"/>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3786001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A940986-0A84-B628-3812-63F16B35633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51332E-3450-966A-73F2-22316FB5C99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BE6FD0-B650-47AD-65AD-98C900B61FDD}"/>
              </a:ext>
            </a:extLst>
          </p:cNvPr>
          <p:cNvSpPr>
            <a:spLocks noGrp="1"/>
          </p:cNvSpPr>
          <p:nvPr>
            <p:ph type="dt" sz="half" idx="10"/>
          </p:nvPr>
        </p:nvSpPr>
        <p:spPr/>
        <p:txBody>
          <a:bodyPr/>
          <a:lstStyle/>
          <a:p>
            <a:fld id="{455C9476-05FF-444D-ADE3-FD3CF5EF04BF}" type="datetime1">
              <a:rPr lang="it-IT" smtClean="0"/>
              <a:t>19/07/2022</a:t>
            </a:fld>
            <a:endParaRPr lang="it-IT"/>
          </a:p>
        </p:txBody>
      </p:sp>
      <p:sp>
        <p:nvSpPr>
          <p:cNvPr id="5" name="Segnaposto piè di pagina 4">
            <a:extLst>
              <a:ext uri="{FF2B5EF4-FFF2-40B4-BE49-F238E27FC236}">
                <a16:creationId xmlns:a16="http://schemas.microsoft.com/office/drawing/2014/main" id="{3B58AEC7-609D-BB7D-03D6-ADB01CF389A5}"/>
              </a:ext>
            </a:extLst>
          </p:cNvPr>
          <p:cNvSpPr>
            <a:spLocks noGrp="1"/>
          </p:cNvSpPr>
          <p:nvPr>
            <p:ph type="ftr" sz="quarter" idx="11"/>
          </p:nvPr>
        </p:nvSpPr>
        <p:spPr/>
        <p:txBody>
          <a:body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8AF80A16-D62A-5D49-1625-24C4D11D65C4}"/>
              </a:ext>
            </a:extLst>
          </p:cNvPr>
          <p:cNvSpPr>
            <a:spLocks noGrp="1"/>
          </p:cNvSpPr>
          <p:nvPr>
            <p:ph type="sldNum" sz="quarter" idx="12"/>
          </p:nvPr>
        </p:nvSpPr>
        <p:spPr/>
        <p:txBody>
          <a:bodyPr/>
          <a:lstStyle/>
          <a:p>
            <a:fld id="{BE32F42C-ED46-4763-9B95-5ADFF18C2E34}" type="slidenum">
              <a:rPr lang="it-IT" smtClean="0"/>
              <a:t>‹N›</a:t>
            </a:fld>
            <a:endParaRPr lang="it-IT"/>
          </a:p>
        </p:txBody>
      </p:sp>
    </p:spTree>
    <p:extLst>
      <p:ext uri="{BB962C8B-B14F-4D97-AF65-F5344CB8AC3E}">
        <p14:creationId xmlns:p14="http://schemas.microsoft.com/office/powerpoint/2010/main" val="294538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FB279D-CD05-0009-8C00-FB9A28250FD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7BCB079-72C0-39B3-E219-59D059EA572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B930D63-293F-3EC4-4ED4-73C5BF9AAC7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83C123B-383F-EFF8-55E8-F0511F5438B7}"/>
              </a:ext>
            </a:extLst>
          </p:cNvPr>
          <p:cNvSpPr>
            <a:spLocks noGrp="1"/>
          </p:cNvSpPr>
          <p:nvPr>
            <p:ph type="dt" sz="half" idx="10"/>
          </p:nvPr>
        </p:nvSpPr>
        <p:spPr/>
        <p:txBody>
          <a:bodyPr/>
          <a:lstStyle/>
          <a:p>
            <a:fld id="{404248F8-1543-43A4-829F-D9A36A0D9C7A}" type="datetime1">
              <a:rPr lang="it-IT" smtClean="0"/>
              <a:t>19/07/2022</a:t>
            </a:fld>
            <a:endParaRPr lang="it-IT"/>
          </a:p>
        </p:txBody>
      </p:sp>
      <p:sp>
        <p:nvSpPr>
          <p:cNvPr id="6" name="Segnaposto piè di pagina 5">
            <a:extLst>
              <a:ext uri="{FF2B5EF4-FFF2-40B4-BE49-F238E27FC236}">
                <a16:creationId xmlns:a16="http://schemas.microsoft.com/office/drawing/2014/main" id="{888CDEE3-B753-410F-D3B9-AFBD93CEBEB6}"/>
              </a:ext>
            </a:extLst>
          </p:cNvPr>
          <p:cNvSpPr>
            <a:spLocks noGrp="1"/>
          </p:cNvSpPr>
          <p:nvPr>
            <p:ph type="ftr" sz="quarter" idx="11"/>
          </p:nvPr>
        </p:nvSpPr>
        <p:spPr/>
        <p:txBody>
          <a:bodyPr/>
          <a:lstStyle/>
          <a:p>
            <a:r>
              <a:rPr lang="it-IT"/>
              <a:t>Giuliano Soldi - Dottore Commercialista e Revisore Legale</a:t>
            </a:r>
          </a:p>
        </p:txBody>
      </p:sp>
      <p:sp>
        <p:nvSpPr>
          <p:cNvPr id="7" name="Segnaposto numero diapositiva 6">
            <a:extLst>
              <a:ext uri="{FF2B5EF4-FFF2-40B4-BE49-F238E27FC236}">
                <a16:creationId xmlns:a16="http://schemas.microsoft.com/office/drawing/2014/main" id="{12E64704-3189-24BB-3A41-03BD341187EC}"/>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131324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0C29C43-094B-ABB2-3B2F-831E673A3CF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845B1E3-CC49-138A-D1C8-A1ADCCB695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FF3C724-771D-5C17-05D8-AC7F24AF8CA1}"/>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5670082-6F28-5613-F2C4-858BF85FD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2BB3DFE-24B8-DA9D-4163-F4E68D3D7DE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EFCF2DB-8BCA-A4F2-972D-F22CFA4B5A10}"/>
              </a:ext>
            </a:extLst>
          </p:cNvPr>
          <p:cNvSpPr>
            <a:spLocks noGrp="1"/>
          </p:cNvSpPr>
          <p:nvPr>
            <p:ph type="dt" sz="half" idx="10"/>
          </p:nvPr>
        </p:nvSpPr>
        <p:spPr/>
        <p:txBody>
          <a:bodyPr/>
          <a:lstStyle/>
          <a:p>
            <a:fld id="{4BA975D7-59B9-48BF-9F78-0EEB473B5278}" type="datetime1">
              <a:rPr lang="it-IT" smtClean="0"/>
              <a:t>19/07/2022</a:t>
            </a:fld>
            <a:endParaRPr lang="it-IT"/>
          </a:p>
        </p:txBody>
      </p:sp>
      <p:sp>
        <p:nvSpPr>
          <p:cNvPr id="8" name="Segnaposto piè di pagina 7">
            <a:extLst>
              <a:ext uri="{FF2B5EF4-FFF2-40B4-BE49-F238E27FC236}">
                <a16:creationId xmlns:a16="http://schemas.microsoft.com/office/drawing/2014/main" id="{13E79D2E-6E1E-6E92-2107-602D0A6B1DEE}"/>
              </a:ext>
            </a:extLst>
          </p:cNvPr>
          <p:cNvSpPr>
            <a:spLocks noGrp="1"/>
          </p:cNvSpPr>
          <p:nvPr>
            <p:ph type="ftr" sz="quarter" idx="11"/>
          </p:nvPr>
        </p:nvSpPr>
        <p:spPr/>
        <p:txBody>
          <a:bodyPr/>
          <a:lstStyle/>
          <a:p>
            <a:r>
              <a:rPr lang="it-IT"/>
              <a:t>Giuliano Soldi - Dottore Commercialista e Revisore Legale</a:t>
            </a:r>
          </a:p>
        </p:txBody>
      </p:sp>
      <p:sp>
        <p:nvSpPr>
          <p:cNvPr id="9" name="Segnaposto numero diapositiva 8">
            <a:extLst>
              <a:ext uri="{FF2B5EF4-FFF2-40B4-BE49-F238E27FC236}">
                <a16:creationId xmlns:a16="http://schemas.microsoft.com/office/drawing/2014/main" id="{66A9B65A-01B2-F14B-0C7D-4721AAD3DC79}"/>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402194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7F0359-19EE-05AA-3430-339CE796C38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444FCDF-C07B-0C24-63F6-51B5A136C955}"/>
              </a:ext>
            </a:extLst>
          </p:cNvPr>
          <p:cNvSpPr>
            <a:spLocks noGrp="1"/>
          </p:cNvSpPr>
          <p:nvPr>
            <p:ph type="dt" sz="half" idx="10"/>
          </p:nvPr>
        </p:nvSpPr>
        <p:spPr/>
        <p:txBody>
          <a:bodyPr/>
          <a:lstStyle/>
          <a:p>
            <a:fld id="{1F63912B-6A29-4F7C-94F9-2D59A2AAA2B6}" type="datetime1">
              <a:rPr lang="it-IT" smtClean="0"/>
              <a:t>19/07/2022</a:t>
            </a:fld>
            <a:endParaRPr lang="it-IT"/>
          </a:p>
        </p:txBody>
      </p:sp>
      <p:sp>
        <p:nvSpPr>
          <p:cNvPr id="4" name="Segnaposto piè di pagina 3">
            <a:extLst>
              <a:ext uri="{FF2B5EF4-FFF2-40B4-BE49-F238E27FC236}">
                <a16:creationId xmlns:a16="http://schemas.microsoft.com/office/drawing/2014/main" id="{433C0F8A-A3D9-A103-5FF9-C2B46248794D}"/>
              </a:ext>
            </a:extLst>
          </p:cNvPr>
          <p:cNvSpPr>
            <a:spLocks noGrp="1"/>
          </p:cNvSpPr>
          <p:nvPr>
            <p:ph type="ftr" sz="quarter" idx="11"/>
          </p:nvPr>
        </p:nvSpPr>
        <p:spPr/>
        <p:txBody>
          <a:bodyPr/>
          <a:lstStyle/>
          <a:p>
            <a:r>
              <a:rPr lang="it-IT"/>
              <a:t>Giuliano Soldi - Dottore Commercialista e Revisore Legale</a:t>
            </a:r>
          </a:p>
        </p:txBody>
      </p:sp>
      <p:sp>
        <p:nvSpPr>
          <p:cNvPr id="5" name="Segnaposto numero diapositiva 4">
            <a:extLst>
              <a:ext uri="{FF2B5EF4-FFF2-40B4-BE49-F238E27FC236}">
                <a16:creationId xmlns:a16="http://schemas.microsoft.com/office/drawing/2014/main" id="{EFDC22EA-2C0C-5AEE-C9F5-634FEBA46B8B}"/>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290481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48B0289-D76C-F5C4-08AE-D2DF112DA8E9}"/>
              </a:ext>
            </a:extLst>
          </p:cNvPr>
          <p:cNvSpPr>
            <a:spLocks noGrp="1"/>
          </p:cNvSpPr>
          <p:nvPr>
            <p:ph type="dt" sz="half" idx="10"/>
          </p:nvPr>
        </p:nvSpPr>
        <p:spPr/>
        <p:txBody>
          <a:bodyPr/>
          <a:lstStyle/>
          <a:p>
            <a:fld id="{4CFB0C43-F0EC-4AD6-ADA4-8FB87C71CDE7}" type="datetime1">
              <a:rPr lang="it-IT" smtClean="0"/>
              <a:t>19/07/2022</a:t>
            </a:fld>
            <a:endParaRPr lang="it-IT"/>
          </a:p>
        </p:txBody>
      </p:sp>
      <p:sp>
        <p:nvSpPr>
          <p:cNvPr id="3" name="Segnaposto piè di pagina 2">
            <a:extLst>
              <a:ext uri="{FF2B5EF4-FFF2-40B4-BE49-F238E27FC236}">
                <a16:creationId xmlns:a16="http://schemas.microsoft.com/office/drawing/2014/main" id="{207265C9-8413-EEC5-61C8-E0F8440FEA62}"/>
              </a:ext>
            </a:extLst>
          </p:cNvPr>
          <p:cNvSpPr>
            <a:spLocks noGrp="1"/>
          </p:cNvSpPr>
          <p:nvPr>
            <p:ph type="ftr" sz="quarter" idx="11"/>
          </p:nvPr>
        </p:nvSpPr>
        <p:spPr/>
        <p:txBody>
          <a:bodyPr/>
          <a:lstStyle/>
          <a:p>
            <a:r>
              <a:rPr lang="it-IT"/>
              <a:t>Giuliano Soldi - Dottore Commercialista e Revisore Legale</a:t>
            </a:r>
          </a:p>
        </p:txBody>
      </p:sp>
      <p:sp>
        <p:nvSpPr>
          <p:cNvPr id="4" name="Segnaposto numero diapositiva 3">
            <a:extLst>
              <a:ext uri="{FF2B5EF4-FFF2-40B4-BE49-F238E27FC236}">
                <a16:creationId xmlns:a16="http://schemas.microsoft.com/office/drawing/2014/main" id="{6CC29A50-0872-BF71-471A-711943D67BFA}"/>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2876082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8A9909-1BA3-291A-0E56-774CE4ADA54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B118447-94DD-65A1-1F03-26591F729D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3215D97-1F72-3BA6-3348-FA345874F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ED408FD-F3DD-2C07-00E7-8B801273C0E8}"/>
              </a:ext>
            </a:extLst>
          </p:cNvPr>
          <p:cNvSpPr>
            <a:spLocks noGrp="1"/>
          </p:cNvSpPr>
          <p:nvPr>
            <p:ph type="dt" sz="half" idx="10"/>
          </p:nvPr>
        </p:nvSpPr>
        <p:spPr/>
        <p:txBody>
          <a:bodyPr/>
          <a:lstStyle/>
          <a:p>
            <a:fld id="{9D16A890-AA4A-4FAF-8A1B-EB4A6EA74578}" type="datetime1">
              <a:rPr lang="it-IT" smtClean="0"/>
              <a:t>19/07/2022</a:t>
            </a:fld>
            <a:endParaRPr lang="it-IT"/>
          </a:p>
        </p:txBody>
      </p:sp>
      <p:sp>
        <p:nvSpPr>
          <p:cNvPr id="6" name="Segnaposto piè di pagina 5">
            <a:extLst>
              <a:ext uri="{FF2B5EF4-FFF2-40B4-BE49-F238E27FC236}">
                <a16:creationId xmlns:a16="http://schemas.microsoft.com/office/drawing/2014/main" id="{F005B7DF-8234-E2F3-2B81-958492C52B8D}"/>
              </a:ext>
            </a:extLst>
          </p:cNvPr>
          <p:cNvSpPr>
            <a:spLocks noGrp="1"/>
          </p:cNvSpPr>
          <p:nvPr>
            <p:ph type="ftr" sz="quarter" idx="11"/>
          </p:nvPr>
        </p:nvSpPr>
        <p:spPr/>
        <p:txBody>
          <a:bodyPr/>
          <a:lstStyle/>
          <a:p>
            <a:r>
              <a:rPr lang="it-IT"/>
              <a:t>Giuliano Soldi - Dottore Commercialista e Revisore Legale</a:t>
            </a:r>
          </a:p>
        </p:txBody>
      </p:sp>
      <p:sp>
        <p:nvSpPr>
          <p:cNvPr id="7" name="Segnaposto numero diapositiva 6">
            <a:extLst>
              <a:ext uri="{FF2B5EF4-FFF2-40B4-BE49-F238E27FC236}">
                <a16:creationId xmlns:a16="http://schemas.microsoft.com/office/drawing/2014/main" id="{BD60F20F-CE82-A19F-98B2-527A05E771DC}"/>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173309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B2C838-BC7E-73F6-F020-92E9F780ABB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8051DBB-E6B3-CB92-5A40-5DF4DDFDF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7C26E6A-9B32-ED2C-7BD8-4B1605536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25DC10-EDB6-2F2A-2839-7B874659735C}"/>
              </a:ext>
            </a:extLst>
          </p:cNvPr>
          <p:cNvSpPr>
            <a:spLocks noGrp="1"/>
          </p:cNvSpPr>
          <p:nvPr>
            <p:ph type="dt" sz="half" idx="10"/>
          </p:nvPr>
        </p:nvSpPr>
        <p:spPr/>
        <p:txBody>
          <a:bodyPr/>
          <a:lstStyle/>
          <a:p>
            <a:fld id="{18D0E18C-E9A7-40B9-A88F-F3BC53A7458C}" type="datetime1">
              <a:rPr lang="it-IT" smtClean="0"/>
              <a:t>19/07/2022</a:t>
            </a:fld>
            <a:endParaRPr lang="it-IT"/>
          </a:p>
        </p:txBody>
      </p:sp>
      <p:sp>
        <p:nvSpPr>
          <p:cNvPr id="6" name="Segnaposto piè di pagina 5">
            <a:extLst>
              <a:ext uri="{FF2B5EF4-FFF2-40B4-BE49-F238E27FC236}">
                <a16:creationId xmlns:a16="http://schemas.microsoft.com/office/drawing/2014/main" id="{46BCB092-E17F-CFD4-553A-5FFB3EE65D44}"/>
              </a:ext>
            </a:extLst>
          </p:cNvPr>
          <p:cNvSpPr>
            <a:spLocks noGrp="1"/>
          </p:cNvSpPr>
          <p:nvPr>
            <p:ph type="ftr" sz="quarter" idx="11"/>
          </p:nvPr>
        </p:nvSpPr>
        <p:spPr/>
        <p:txBody>
          <a:bodyPr/>
          <a:lstStyle/>
          <a:p>
            <a:r>
              <a:rPr lang="it-IT"/>
              <a:t>Giuliano Soldi - Dottore Commercialista e Revisore Legale</a:t>
            </a:r>
          </a:p>
        </p:txBody>
      </p:sp>
      <p:sp>
        <p:nvSpPr>
          <p:cNvPr id="7" name="Segnaposto numero diapositiva 6">
            <a:extLst>
              <a:ext uri="{FF2B5EF4-FFF2-40B4-BE49-F238E27FC236}">
                <a16:creationId xmlns:a16="http://schemas.microsoft.com/office/drawing/2014/main" id="{879CAF3C-198D-939E-1213-A077A396A8AF}"/>
              </a:ext>
            </a:extLst>
          </p:cNvPr>
          <p:cNvSpPr>
            <a:spLocks noGrp="1"/>
          </p:cNvSpPr>
          <p:nvPr>
            <p:ph type="sldNum" sz="quarter" idx="12"/>
          </p:nvPr>
        </p:nvSpPr>
        <p:spPr/>
        <p:txBody>
          <a:bodyPr/>
          <a:lstStyle/>
          <a:p>
            <a:fld id="{835D2407-EE31-4DD5-BAAC-66082D1B5827}" type="slidenum">
              <a:rPr lang="it-IT" smtClean="0"/>
              <a:t>‹N›</a:t>
            </a:fld>
            <a:endParaRPr lang="it-IT"/>
          </a:p>
        </p:txBody>
      </p:sp>
    </p:spTree>
    <p:extLst>
      <p:ext uri="{BB962C8B-B14F-4D97-AF65-F5344CB8AC3E}">
        <p14:creationId xmlns:p14="http://schemas.microsoft.com/office/powerpoint/2010/main" val="347558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A7B808D-BAF4-EFDD-5467-205E73A46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D3D054E-33D2-609C-7F46-E311162719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572FB64-C617-5B44-B497-39957C4A7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A7F4A-0E6E-4228-9496-719AF9617E0D}" type="datetime1">
              <a:rPr lang="it-IT" smtClean="0"/>
              <a:t>19/07/2022</a:t>
            </a:fld>
            <a:endParaRPr lang="it-IT"/>
          </a:p>
        </p:txBody>
      </p:sp>
      <p:sp>
        <p:nvSpPr>
          <p:cNvPr id="5" name="Segnaposto piè di pagina 4">
            <a:extLst>
              <a:ext uri="{FF2B5EF4-FFF2-40B4-BE49-F238E27FC236}">
                <a16:creationId xmlns:a16="http://schemas.microsoft.com/office/drawing/2014/main" id="{FCA74A68-38FD-036C-1D6B-A40039C66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16323FED-4573-0AD9-CA1D-91AF72804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835D2407-EE31-4DD5-BAAC-66082D1B5827}" type="slidenum">
              <a:rPr lang="it-IT" smtClean="0"/>
              <a:pPr/>
              <a:t>‹N›</a:t>
            </a:fld>
            <a:endParaRPr lang="it-IT" dirty="0"/>
          </a:p>
        </p:txBody>
      </p:sp>
    </p:spTree>
    <p:extLst>
      <p:ext uri="{BB962C8B-B14F-4D97-AF65-F5344CB8AC3E}">
        <p14:creationId xmlns:p14="http://schemas.microsoft.com/office/powerpoint/2010/main" val="128742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4" y="176110"/>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20" y="284176"/>
            <a:ext cx="9784080" cy="1508760"/>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202920" y="2011680"/>
            <a:ext cx="9784080" cy="420624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202266" y="6422855"/>
            <a:ext cx="3000894" cy="365125"/>
          </a:xfrm>
          <a:prstGeom prst="rect">
            <a:avLst/>
          </a:prstGeom>
        </p:spPr>
        <p:txBody>
          <a:bodyPr vert="horz" lIns="91440" tIns="45720" rIns="45720" bIns="45720" rtlCol="0" anchor="ctr"/>
          <a:lstStyle>
            <a:lvl1pPr algn="l">
              <a:defRPr sz="1050">
                <a:solidFill>
                  <a:schemeClr val="tx1"/>
                </a:solidFill>
              </a:defRPr>
            </a:lvl1pPr>
          </a:lstStyle>
          <a:p>
            <a:fld id="{0799DFD5-7DBB-4908-B22D-4E37DBFBE078}" type="datetime1">
              <a:rPr lang="it-IT" smtClean="0"/>
              <a:t>19/07/2022</a:t>
            </a:fld>
            <a:endParaRPr lang="it-IT"/>
          </a:p>
        </p:txBody>
      </p:sp>
      <p:sp>
        <p:nvSpPr>
          <p:cNvPr id="5" name="Footer Placeholder 4"/>
          <p:cNvSpPr>
            <a:spLocks noGrp="1"/>
          </p:cNvSpPr>
          <p:nvPr>
            <p:ph type="ftr" sz="quarter" idx="3"/>
          </p:nvPr>
        </p:nvSpPr>
        <p:spPr>
          <a:xfrm>
            <a:off x="97104" y="6422855"/>
            <a:ext cx="3627382" cy="365125"/>
          </a:xfrm>
          <a:prstGeom prst="rect">
            <a:avLst/>
          </a:prstGeom>
        </p:spPr>
        <p:txBody>
          <a:bodyPr vert="horz" lIns="91440" tIns="45720" rIns="91440" bIns="45720" rtlCol="0" anchor="ctr"/>
          <a:lstStyle>
            <a:lvl1pPr algn="r">
              <a:defRPr sz="1050" b="1" i="1">
                <a:solidFill>
                  <a:schemeClr val="tx1"/>
                </a:solidFill>
                <a:latin typeface="Calibri" panose="020F0502020204030204" pitchFamily="34" charset="0"/>
                <a:cs typeface="Calibri" panose="020F0502020204030204" pitchFamily="34" charset="0"/>
              </a:defRPr>
            </a:lvl1pPr>
          </a:lstStyle>
          <a:p>
            <a:r>
              <a:rPr lang="it-IT" dirty="0"/>
              <a:t>Giuliano Soldi - Dottore Commercialista e Revisore Legale</a:t>
            </a:r>
          </a:p>
        </p:txBody>
      </p:sp>
      <p:sp>
        <p:nvSpPr>
          <p:cNvPr id="6" name="Slide Number Placeholder 5"/>
          <p:cNvSpPr>
            <a:spLocks noGrp="1"/>
          </p:cNvSpPr>
          <p:nvPr>
            <p:ph type="sldNum" sz="quarter" idx="4"/>
          </p:nvPr>
        </p:nvSpPr>
        <p:spPr>
          <a:xfrm>
            <a:off x="10658927" y="6422855"/>
            <a:ext cx="946264" cy="365125"/>
          </a:xfrm>
          <a:prstGeom prst="rect">
            <a:avLst/>
          </a:prstGeom>
        </p:spPr>
        <p:txBody>
          <a:bodyPr vert="horz" lIns="45720" tIns="45720" rIns="91440" bIns="45720" rtlCol="0" anchor="ctr"/>
          <a:lstStyle>
            <a:lvl1pPr algn="l">
              <a:defRPr sz="1200" b="0">
                <a:solidFill>
                  <a:schemeClr val="tx1"/>
                </a:solidFill>
              </a:defRPr>
            </a:lvl1pPr>
          </a:lstStyle>
          <a:p>
            <a:fld id="{AF667236-2E65-48D2-8A17-E97790B4BC37}" type="slidenum">
              <a:rPr lang="it-IT" smtClean="0"/>
              <a:t>‹N›</a:t>
            </a:fld>
            <a:endParaRPr lang="it-IT"/>
          </a:p>
        </p:txBody>
      </p:sp>
    </p:spTree>
    <p:extLst>
      <p:ext uri="{BB962C8B-B14F-4D97-AF65-F5344CB8AC3E}">
        <p14:creationId xmlns:p14="http://schemas.microsoft.com/office/powerpoint/2010/main" val="227762318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377"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75" indent="-182875" algn="l" defTabSz="914377"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70" indent="-182875" algn="l" defTabSz="914377"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65" indent="-182875" algn="l" defTabSz="914377"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59" indent="-182875"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53" indent="-182875"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569"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764"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8960"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156" indent="-228594" algn="l" defTabSz="914377"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5" algn="l" defTabSz="914377" rtl="0" eaLnBrk="1" latinLnBrk="0" hangingPunct="1">
        <a:defRPr sz="1800" kern="1200">
          <a:solidFill>
            <a:schemeClr val="tx1"/>
          </a:solidFill>
          <a:latin typeface="+mn-lt"/>
          <a:ea typeface="+mn-ea"/>
          <a:cs typeface="+mn-cs"/>
        </a:defRPr>
      </a:lvl5pPr>
      <a:lvl6pPr marL="2285944" algn="l" defTabSz="914377" rtl="0" eaLnBrk="1" latinLnBrk="0" hangingPunct="1">
        <a:defRPr sz="1800" kern="1200">
          <a:solidFill>
            <a:schemeClr val="tx1"/>
          </a:solidFill>
          <a:latin typeface="+mn-lt"/>
          <a:ea typeface="+mn-ea"/>
          <a:cs typeface="+mn-cs"/>
        </a:defRPr>
      </a:lvl6pPr>
      <a:lvl7pPr marL="2743133" algn="l" defTabSz="914377" rtl="0" eaLnBrk="1" latinLnBrk="0" hangingPunct="1">
        <a:defRPr sz="1800" kern="1200">
          <a:solidFill>
            <a:schemeClr val="tx1"/>
          </a:solidFill>
          <a:latin typeface="+mn-lt"/>
          <a:ea typeface="+mn-ea"/>
          <a:cs typeface="+mn-cs"/>
        </a:defRPr>
      </a:lvl7pPr>
      <a:lvl8pPr marL="3200322" algn="l" defTabSz="914377" rtl="0" eaLnBrk="1" latinLnBrk="0" hangingPunct="1">
        <a:defRPr sz="1800" kern="1200">
          <a:solidFill>
            <a:schemeClr val="tx1"/>
          </a:solidFill>
          <a:latin typeface="+mn-lt"/>
          <a:ea typeface="+mn-ea"/>
          <a:cs typeface="+mn-cs"/>
        </a:defRPr>
      </a:lvl8pPr>
      <a:lvl9pPr marL="3657510"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3CEB7E4-472A-2960-F501-38FB666DC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4FE546D-E71C-635A-BEAF-CA606D2582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CF484AF-A2CA-576F-FB88-5B00A2F70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84D39-792A-4C0E-8182-A5962092D414}" type="datetime1">
              <a:rPr lang="it-IT" smtClean="0"/>
              <a:t>19/07/2022</a:t>
            </a:fld>
            <a:endParaRPr lang="it-IT"/>
          </a:p>
        </p:txBody>
      </p:sp>
      <p:sp>
        <p:nvSpPr>
          <p:cNvPr id="5" name="Segnaposto piè di pagina 4">
            <a:extLst>
              <a:ext uri="{FF2B5EF4-FFF2-40B4-BE49-F238E27FC236}">
                <a16:creationId xmlns:a16="http://schemas.microsoft.com/office/drawing/2014/main" id="{91F94DA1-6F10-1A90-16FF-021D170FCC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Giuliano Soldi - Dottore Commercialista e Revisore Legale</a:t>
            </a:r>
          </a:p>
        </p:txBody>
      </p:sp>
      <p:sp>
        <p:nvSpPr>
          <p:cNvPr id="6" name="Segnaposto numero diapositiva 5">
            <a:extLst>
              <a:ext uri="{FF2B5EF4-FFF2-40B4-BE49-F238E27FC236}">
                <a16:creationId xmlns:a16="http://schemas.microsoft.com/office/drawing/2014/main" id="{DB9460CB-08FA-1434-4DC3-4C3926D437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BE32F42C-ED46-4763-9B95-5ADFF18C2E34}" type="slidenum">
              <a:rPr lang="it-IT" smtClean="0"/>
              <a:pPr/>
              <a:t>‹N›</a:t>
            </a:fld>
            <a:endParaRPr lang="it-IT" dirty="0"/>
          </a:p>
        </p:txBody>
      </p:sp>
    </p:spTree>
    <p:extLst>
      <p:ext uri="{BB962C8B-B14F-4D97-AF65-F5344CB8AC3E}">
        <p14:creationId xmlns:p14="http://schemas.microsoft.com/office/powerpoint/2010/main" val="1335160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raceday.it/tecnica-telemetria-e-sviluppo-delle-vetture/" TargetMode="External"/><Relationship Id="rId2" Type="http://schemas.openxmlformats.org/officeDocument/2006/relationships/hyperlink" Target="http://www.magnetimarelli-checkstar.it/it"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s://eur-lex.europa.eu/legal-content/IT/TXT/PDF/?uri=CELEX:32019L1023&amp;from=IT"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3" descr="Arte astratta con sfumature di blu">
            <a:extLst>
              <a:ext uri="{FF2B5EF4-FFF2-40B4-BE49-F238E27FC236}">
                <a16:creationId xmlns:a16="http://schemas.microsoft.com/office/drawing/2014/main" id="{C64B010E-A210-468D-A5B8-AB75B3862234}"/>
              </a:ext>
            </a:extLst>
          </p:cNvPr>
          <p:cNvPicPr>
            <a:picLocks noChangeAspect="1"/>
          </p:cNvPicPr>
          <p:nvPr/>
        </p:nvPicPr>
        <p:blipFill rotWithShape="1">
          <a:blip r:embed="rId2"/>
          <a:srcRect l="38216" r="30923"/>
          <a:stretch/>
        </p:blipFill>
        <p:spPr>
          <a:xfrm>
            <a:off x="8658226" y="-4762"/>
            <a:ext cx="3541857" cy="6886079"/>
          </a:xfrm>
          <a:custGeom>
            <a:avLst/>
            <a:gdLst/>
            <a:ahLst/>
            <a:cxnLst/>
            <a:rect l="l" t="t" r="r" b="b"/>
            <a:pathLst>
              <a:path w="3541857" h="6886079">
                <a:moveTo>
                  <a:pt x="1248072" y="0"/>
                </a:moveTo>
                <a:lnTo>
                  <a:pt x="3541857" y="0"/>
                </a:lnTo>
                <a:lnTo>
                  <a:pt x="3541857" y="6886079"/>
                </a:lnTo>
                <a:lnTo>
                  <a:pt x="0" y="6864521"/>
                </a:lnTo>
                <a:close/>
              </a:path>
            </a:pathLst>
          </a:custGeom>
        </p:spPr>
      </p:pic>
      <p:sp>
        <p:nvSpPr>
          <p:cNvPr id="29" name="CasellaDiTesto 28">
            <a:extLst>
              <a:ext uri="{FF2B5EF4-FFF2-40B4-BE49-F238E27FC236}">
                <a16:creationId xmlns:a16="http://schemas.microsoft.com/office/drawing/2014/main" id="{56FA3133-F125-47B6-8A55-ECE5D06466A1}"/>
              </a:ext>
            </a:extLst>
          </p:cNvPr>
          <p:cNvSpPr txBox="1"/>
          <p:nvPr/>
        </p:nvSpPr>
        <p:spPr>
          <a:xfrm>
            <a:off x="2317505" y="1832156"/>
            <a:ext cx="4099015" cy="738664"/>
          </a:xfrm>
          <a:prstGeom prst="rect">
            <a:avLst/>
          </a:prstGeom>
          <a:noFill/>
        </p:spPr>
        <p:txBody>
          <a:bodyPr wrap="square" rtlCol="0">
            <a:spAutoFit/>
          </a:bodyPr>
          <a:lstStyle/>
          <a:p>
            <a:pPr algn="ctr"/>
            <a:r>
              <a:rPr lang="it-IT" sz="240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Webinar</a:t>
            </a:r>
          </a:p>
          <a:p>
            <a:pPr algn="ctr"/>
            <a:endParaRPr lang="it-IT" sz="1800" b="1"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30" name="CasellaDiTesto 29">
            <a:extLst>
              <a:ext uri="{FF2B5EF4-FFF2-40B4-BE49-F238E27FC236}">
                <a16:creationId xmlns:a16="http://schemas.microsoft.com/office/drawing/2014/main" id="{A7A9FB8A-D085-430B-83CC-47341A89D21C}"/>
              </a:ext>
            </a:extLst>
          </p:cNvPr>
          <p:cNvSpPr txBox="1"/>
          <p:nvPr/>
        </p:nvSpPr>
        <p:spPr>
          <a:xfrm>
            <a:off x="447106" y="5198060"/>
            <a:ext cx="78398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Giuliano Soldi </a:t>
            </a:r>
            <a:r>
              <a:rPr lang="it-IT" sz="2000" b="1" dirty="0">
                <a:solidFill>
                  <a:prstClr val="black"/>
                </a:solidFill>
                <a:latin typeface="Calibri" panose="020F0502020204030204" pitchFamily="34" charset="0"/>
                <a:ea typeface="Verdana" panose="020B060403050404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2000" b="1" dirty="0">
              <a:solidFill>
                <a:prstClr val="black"/>
              </a:solidFill>
              <a:latin typeface="Calibri" panose="020F0502020204030204" pitchFamily="34" charset="0"/>
              <a:ea typeface="Verdana" panose="020B060403050404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1600" b="1" dirty="0">
                <a:solidFill>
                  <a:prstClr val="black"/>
                </a:solidFill>
                <a:latin typeface="Calibri" panose="020F0502020204030204" pitchFamily="34" charset="0"/>
                <a:ea typeface="Verdana" panose="020B0604030504040204" pitchFamily="34" charset="0"/>
                <a:cs typeface="Calibri" panose="020F0502020204030204" pitchFamily="34" charset="0"/>
              </a:rPr>
              <a:t>Dottore Commercialista, Revisore Legale, Docente e formatore in finanza aziendale, regolamentazione bancaria e rapporto banca-impresa</a:t>
            </a:r>
          </a:p>
        </p:txBody>
      </p:sp>
      <p:sp>
        <p:nvSpPr>
          <p:cNvPr id="9" name="CasellaDiTesto 8">
            <a:extLst>
              <a:ext uri="{FF2B5EF4-FFF2-40B4-BE49-F238E27FC236}">
                <a16:creationId xmlns:a16="http://schemas.microsoft.com/office/drawing/2014/main" id="{616A52B9-9D40-EEC1-BEB3-F2FE556356B7}"/>
              </a:ext>
            </a:extLst>
          </p:cNvPr>
          <p:cNvSpPr txBox="1"/>
          <p:nvPr/>
        </p:nvSpPr>
        <p:spPr>
          <a:xfrm>
            <a:off x="934071" y="2626326"/>
            <a:ext cx="6865885" cy="1384995"/>
          </a:xfrm>
          <a:prstGeom prst="rect">
            <a:avLst/>
          </a:prstGeom>
          <a:noFill/>
        </p:spPr>
        <p:txBody>
          <a:bodyPr wrap="square">
            <a:spAutoFit/>
          </a:bodyPr>
          <a:lstStyle/>
          <a:p>
            <a:pPr algn="ctr"/>
            <a:r>
              <a:rPr lang="it-IT" sz="2800" b="1" dirty="0">
                <a:solidFill>
                  <a:srgbClr val="0070C0"/>
                </a:solidFill>
                <a:latin typeface="Calibri" panose="020F0502020204030204" pitchFamily="34" charset="0"/>
                <a:ea typeface="Verdana" panose="020B0604030504040204" pitchFamily="34" charset="0"/>
                <a:cs typeface="Calibri" panose="020F0502020204030204" pitchFamily="34" charset="0"/>
              </a:rPr>
              <a:t>L'esperto in crisi di impresa come ago della bilancia tra azienda e sistema bancario</a:t>
            </a:r>
          </a:p>
          <a:p>
            <a:pPr algn="ctr"/>
            <a:endParaRPr lang="it-IT" sz="2800" b="1" dirty="0">
              <a:solidFill>
                <a:srgbClr val="0070C0"/>
              </a:solidFill>
              <a:latin typeface="Calibri" panose="020F0502020204030204" pitchFamily="34" charset="0"/>
              <a:ea typeface="Verdana" panose="020B0604030504040204" pitchFamily="34" charset="0"/>
              <a:cs typeface="Calibri" panose="020F0502020204030204" pitchFamily="34" charset="0"/>
            </a:endParaRPr>
          </a:p>
        </p:txBody>
      </p:sp>
      <p:sp>
        <p:nvSpPr>
          <p:cNvPr id="3" name="Segnaposto numero diapositiva 2">
            <a:extLst>
              <a:ext uri="{FF2B5EF4-FFF2-40B4-BE49-F238E27FC236}">
                <a16:creationId xmlns:a16="http://schemas.microsoft.com/office/drawing/2014/main" id="{1F26CD3D-EE9E-C991-52BE-A02D1455EE16}"/>
              </a:ext>
            </a:extLst>
          </p:cNvPr>
          <p:cNvSpPr>
            <a:spLocks noGrp="1"/>
          </p:cNvSpPr>
          <p:nvPr>
            <p:ph type="sldNum" sz="quarter" idx="12"/>
          </p:nvPr>
        </p:nvSpPr>
        <p:spPr/>
        <p:txBody>
          <a:bodyPr/>
          <a:lstStyle/>
          <a:p>
            <a:fld id="{312CC964-A50B-4C29-B4E4-2C30BB34CCF3}" type="slidenum">
              <a:rPr lang="en-US" smtClean="0"/>
              <a:t>1</a:t>
            </a:fld>
            <a:endParaRPr lang="en-US"/>
          </a:p>
        </p:txBody>
      </p:sp>
      <p:sp>
        <p:nvSpPr>
          <p:cNvPr id="8" name="CasellaDiTesto 7">
            <a:extLst>
              <a:ext uri="{FF2B5EF4-FFF2-40B4-BE49-F238E27FC236}">
                <a16:creationId xmlns:a16="http://schemas.microsoft.com/office/drawing/2014/main" id="{9BED009F-C267-CA05-4837-4F6256160C6A}"/>
              </a:ext>
            </a:extLst>
          </p:cNvPr>
          <p:cNvSpPr txBox="1"/>
          <p:nvPr/>
        </p:nvSpPr>
        <p:spPr>
          <a:xfrm>
            <a:off x="3179029" y="4122333"/>
            <a:ext cx="2375971" cy="400110"/>
          </a:xfrm>
          <a:prstGeom prst="rect">
            <a:avLst/>
          </a:prstGeom>
          <a:noFill/>
        </p:spPr>
        <p:txBody>
          <a:bodyPr wrap="none" rtlCol="0">
            <a:spAutoFit/>
          </a:bodyPr>
          <a:lstStyle/>
          <a:p>
            <a:pPr algn="l" fontAlgn="base"/>
            <a:r>
              <a:rPr lang="it-IT" sz="2000" b="1" dirty="0">
                <a:solidFill>
                  <a:prstClr val="black"/>
                </a:solidFill>
                <a:latin typeface="Calibri" panose="020F0502020204030204" pitchFamily="34" charset="0"/>
                <a:ea typeface="Verdana" panose="020B0604030504040204" pitchFamily="34" charset="0"/>
                <a:cs typeface="Calibri" panose="020F0502020204030204" pitchFamily="34" charset="0"/>
              </a:rPr>
              <a:t>20 luglio 2022, 18.00</a:t>
            </a:r>
          </a:p>
        </p:txBody>
      </p:sp>
      <p:pic>
        <p:nvPicPr>
          <p:cNvPr id="5" name="Immagine 4">
            <a:extLst>
              <a:ext uri="{FF2B5EF4-FFF2-40B4-BE49-F238E27FC236}">
                <a16:creationId xmlns:a16="http://schemas.microsoft.com/office/drawing/2014/main" id="{95F5B9FD-6288-88AB-36A6-7BF74A178CC7}"/>
              </a:ext>
            </a:extLst>
          </p:cNvPr>
          <p:cNvPicPr>
            <a:picLocks noChangeAspect="1"/>
          </p:cNvPicPr>
          <p:nvPr/>
        </p:nvPicPr>
        <p:blipFill>
          <a:blip r:embed="rId3"/>
          <a:stretch>
            <a:fillRect/>
          </a:stretch>
        </p:blipFill>
        <p:spPr>
          <a:xfrm>
            <a:off x="447106" y="459611"/>
            <a:ext cx="1686160" cy="1247949"/>
          </a:xfrm>
          <a:prstGeom prst="rect">
            <a:avLst/>
          </a:prstGeom>
        </p:spPr>
      </p:pic>
    </p:spTree>
    <p:extLst>
      <p:ext uri="{BB962C8B-B14F-4D97-AF65-F5344CB8AC3E}">
        <p14:creationId xmlns:p14="http://schemas.microsoft.com/office/powerpoint/2010/main" val="3022394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useBgFill="1">
        <p:nvSpPr>
          <p:cNvPr id="18"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2601"/>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Segnaposto piè di pagina 1">
            <a:extLst>
              <a:ext uri="{FF2B5EF4-FFF2-40B4-BE49-F238E27FC236}">
                <a16:creationId xmlns:a16="http://schemas.microsoft.com/office/drawing/2014/main" id="{C257A6FB-055D-4CA5-9ACB-C5BEA24A650C}"/>
              </a:ext>
            </a:extLst>
          </p:cNvPr>
          <p:cNvSpPr>
            <a:spLocks noGrp="1"/>
          </p:cNvSpPr>
          <p:nvPr>
            <p:ph type="ftr" sz="quarter" idx="11"/>
          </p:nvPr>
        </p:nvSpPr>
        <p:spPr>
          <a:xfrm>
            <a:off x="97104" y="6422855"/>
            <a:ext cx="3627382" cy="365125"/>
          </a:xfrm>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7" name="Rettangolo 6">
            <a:extLst>
              <a:ext uri="{FF2B5EF4-FFF2-40B4-BE49-F238E27FC236}">
                <a16:creationId xmlns:a16="http://schemas.microsoft.com/office/drawing/2014/main" id="{C2B91AEB-741D-4B27-A071-AC83E19EF840}"/>
              </a:ext>
            </a:extLst>
          </p:cNvPr>
          <p:cNvSpPr/>
          <p:nvPr/>
        </p:nvSpPr>
        <p:spPr>
          <a:xfrm>
            <a:off x="608985" y="-36650"/>
            <a:ext cx="10517174" cy="523220"/>
          </a:xfrm>
          <a:prstGeom prst="rect">
            <a:avLst/>
          </a:prstGeom>
        </p:spPr>
        <p:txBody>
          <a:bodyPr wrap="non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L’istituto della «composizione negoziata della crisi»: finalità e accesso</a:t>
            </a:r>
          </a:p>
        </p:txBody>
      </p:sp>
      <p:sp>
        <p:nvSpPr>
          <p:cNvPr id="14" name="Rettangolo con angoli arrotondati 13">
            <a:extLst>
              <a:ext uri="{FF2B5EF4-FFF2-40B4-BE49-F238E27FC236}">
                <a16:creationId xmlns:a16="http://schemas.microsoft.com/office/drawing/2014/main" id="{EFF2D945-13BE-44D0-826E-11D0012217EE}"/>
              </a:ext>
            </a:extLst>
          </p:cNvPr>
          <p:cNvSpPr/>
          <p:nvPr/>
        </p:nvSpPr>
        <p:spPr>
          <a:xfrm>
            <a:off x="85140" y="1683192"/>
            <a:ext cx="8265459" cy="600164"/>
          </a:xfrm>
          <a:prstGeom prst="roundRect">
            <a:avLst/>
          </a:prstGeom>
          <a:solidFill>
            <a:srgbClr val="00B0F0"/>
          </a:solidFill>
          <a:ln>
            <a:solidFill>
              <a:schemeClr val="tx2">
                <a:lumMod val="75000"/>
              </a:schemeClr>
            </a:solidFill>
          </a:ln>
          <a:scene3d>
            <a:camera prst="orthographicFront"/>
            <a:lightRig rig="fla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189"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«Si introduce l’istituto della “</a:t>
            </a:r>
            <a:r>
              <a:rPr kumimoji="0" lang="it-IT"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composizione negoziata della crisi</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che rappresenta un nuovo strumento di ausilio alle imprese in difficoltà finalizzato al loro risanamento»</a:t>
            </a:r>
          </a:p>
        </p:txBody>
      </p:sp>
      <p:pic>
        <p:nvPicPr>
          <p:cNvPr id="5" name="Immagine 4">
            <a:extLst>
              <a:ext uri="{FF2B5EF4-FFF2-40B4-BE49-F238E27FC236}">
                <a16:creationId xmlns:a16="http://schemas.microsoft.com/office/drawing/2014/main" id="{1D7958BE-BD21-4315-B511-8C33545C7983}"/>
              </a:ext>
            </a:extLst>
          </p:cNvPr>
          <p:cNvPicPr>
            <a:picLocks noChangeAspect="1"/>
          </p:cNvPicPr>
          <p:nvPr/>
        </p:nvPicPr>
        <p:blipFill>
          <a:blip r:embed="rId2"/>
          <a:stretch>
            <a:fillRect/>
          </a:stretch>
        </p:blipFill>
        <p:spPr>
          <a:xfrm>
            <a:off x="9270581" y="486571"/>
            <a:ext cx="2909455" cy="431402"/>
          </a:xfrm>
          <a:prstGeom prst="rect">
            <a:avLst/>
          </a:prstGeom>
        </p:spPr>
      </p:pic>
      <p:pic>
        <p:nvPicPr>
          <p:cNvPr id="6" name="Immagine 5">
            <a:extLst>
              <a:ext uri="{FF2B5EF4-FFF2-40B4-BE49-F238E27FC236}">
                <a16:creationId xmlns:a16="http://schemas.microsoft.com/office/drawing/2014/main" id="{0C659D6F-45BB-45E9-A44A-1C90F9D9D8AA}"/>
              </a:ext>
            </a:extLst>
          </p:cNvPr>
          <p:cNvPicPr>
            <a:picLocks noChangeAspect="1"/>
          </p:cNvPicPr>
          <p:nvPr/>
        </p:nvPicPr>
        <p:blipFill>
          <a:blip r:embed="rId3"/>
          <a:stretch>
            <a:fillRect/>
          </a:stretch>
        </p:blipFill>
        <p:spPr>
          <a:xfrm>
            <a:off x="9270581" y="908694"/>
            <a:ext cx="2909455" cy="91857"/>
          </a:xfrm>
          <a:prstGeom prst="rect">
            <a:avLst/>
          </a:prstGeom>
        </p:spPr>
      </p:pic>
      <p:sp>
        <p:nvSpPr>
          <p:cNvPr id="8" name="Rettangolo 7">
            <a:extLst>
              <a:ext uri="{FF2B5EF4-FFF2-40B4-BE49-F238E27FC236}">
                <a16:creationId xmlns:a16="http://schemas.microsoft.com/office/drawing/2014/main" id="{550D8F7F-6DB2-423C-9506-FA5226B80998}"/>
              </a:ext>
            </a:extLst>
          </p:cNvPr>
          <p:cNvSpPr/>
          <p:nvPr/>
        </p:nvSpPr>
        <p:spPr>
          <a:xfrm>
            <a:off x="914836" y="697311"/>
            <a:ext cx="6637104" cy="969496"/>
          </a:xfrm>
          <a:prstGeom prst="rect">
            <a:avLst/>
          </a:prstGeom>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Comunicato stampa </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del Consiglio dei Ministri n. 32</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5A6772"/>
                </a:solidFill>
                <a:effectLst/>
                <a:uLnTx/>
                <a:uFillTx/>
                <a:latin typeface="Calibri" panose="020F0502020204030204" pitchFamily="34" charset="0"/>
                <a:ea typeface="+mn-ea"/>
                <a:cs typeface="Calibri" panose="020F0502020204030204" pitchFamily="34" charset="0"/>
              </a:rPr>
              <a:t>5 Agosto 2021</a:t>
            </a:r>
          </a:p>
        </p:txBody>
      </p:sp>
      <p:sp>
        <p:nvSpPr>
          <p:cNvPr id="12" name="Rettangolo con angoli arrotondati 11">
            <a:extLst>
              <a:ext uri="{FF2B5EF4-FFF2-40B4-BE49-F238E27FC236}">
                <a16:creationId xmlns:a16="http://schemas.microsoft.com/office/drawing/2014/main" id="{7BB6CA7C-C72A-4590-8A10-42CCE61E1501}"/>
              </a:ext>
            </a:extLst>
          </p:cNvPr>
          <p:cNvSpPr/>
          <p:nvPr/>
        </p:nvSpPr>
        <p:spPr>
          <a:xfrm>
            <a:off x="724698" y="2675826"/>
            <a:ext cx="6974543" cy="599328"/>
          </a:xfrm>
          <a:prstGeom prst="roundRect">
            <a:avLst/>
          </a:prstGeom>
          <a:solidFill>
            <a:srgbClr val="00B0F0"/>
          </a:solidFill>
          <a:ln>
            <a:solidFill>
              <a:schemeClr val="tx2">
                <a:lumMod val="75000"/>
              </a:schemeClr>
            </a:solidFill>
          </a:ln>
          <a:scene3d>
            <a:camera prst="orthographicFront"/>
            <a:lightRig rig="fla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«Si tratta di un </a:t>
            </a:r>
            <a:r>
              <a:rPr kumimoji="0" lang="it-IT"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percorso</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di composizione </a:t>
            </a:r>
          </a:p>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esclusivamente</a:t>
            </a:r>
            <a:r>
              <a:rPr kumimoji="0" lang="it-IT" sz="18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a:t>
            </a:r>
            <a:r>
              <a:rPr kumimoji="0" lang="it-IT"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volontario</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 </a:t>
            </a:r>
            <a:r>
              <a:rPr kumimoji="0" lang="it-IT" sz="1800" b="0" i="0"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caratterizzato da assoluta </a:t>
            </a:r>
            <a:r>
              <a:rPr kumimoji="0" lang="it-IT" sz="18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riservatezza</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3" name="Rettangolo con angoli arrotondati 12">
            <a:extLst>
              <a:ext uri="{FF2B5EF4-FFF2-40B4-BE49-F238E27FC236}">
                <a16:creationId xmlns:a16="http://schemas.microsoft.com/office/drawing/2014/main" id="{0445299C-0E65-4E31-BC2C-E2E978BB2B48}"/>
              </a:ext>
            </a:extLst>
          </p:cNvPr>
          <p:cNvSpPr/>
          <p:nvPr/>
        </p:nvSpPr>
        <p:spPr>
          <a:xfrm>
            <a:off x="1819468" y="3649904"/>
            <a:ext cx="4785007" cy="424449"/>
          </a:xfrm>
          <a:prstGeom prst="roundRect">
            <a:avLst/>
          </a:prstGeom>
          <a:solidFill>
            <a:srgbClr val="00B0F0"/>
          </a:solidFill>
          <a:ln>
            <a:solidFill>
              <a:schemeClr val="tx2">
                <a:lumMod val="75000"/>
              </a:schemeClr>
            </a:solidFill>
          </a:ln>
          <a:scene3d>
            <a:camera prst="orthographicFront"/>
            <a:lightRig rig="fla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«Si accede tramite una piattaforma telematica»</a:t>
            </a:r>
          </a:p>
        </p:txBody>
      </p:sp>
      <p:sp>
        <p:nvSpPr>
          <p:cNvPr id="15" name="Ovale 14">
            <a:extLst>
              <a:ext uri="{FF2B5EF4-FFF2-40B4-BE49-F238E27FC236}">
                <a16:creationId xmlns:a16="http://schemas.microsoft.com/office/drawing/2014/main" id="{EB50C2CC-7125-4D5C-9976-C10F1B1601E5}"/>
              </a:ext>
            </a:extLst>
          </p:cNvPr>
          <p:cNvSpPr/>
          <p:nvPr/>
        </p:nvSpPr>
        <p:spPr>
          <a:xfrm>
            <a:off x="1410498" y="4449103"/>
            <a:ext cx="5602941" cy="1811019"/>
          </a:xfrm>
          <a:prstGeom prst="ellipse">
            <a:avLst/>
          </a:prstGeom>
          <a:solidFill>
            <a:srgbClr val="00B0F0"/>
          </a:solidFill>
          <a:ln>
            <a:solidFill>
              <a:schemeClr val="tx2">
                <a:lumMod val="75000"/>
              </a:schemeClr>
            </a:solidFill>
          </a:ln>
          <a:scene3d>
            <a:camera prst="orthographicFront"/>
            <a:lightRig rig="flat" dir="t"/>
          </a:scene3d>
          <a:sp3d prstMaterial="powder">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189"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Freccia a destra 15">
            <a:extLst>
              <a:ext uri="{FF2B5EF4-FFF2-40B4-BE49-F238E27FC236}">
                <a16:creationId xmlns:a16="http://schemas.microsoft.com/office/drawing/2014/main" id="{39D8E3F2-D17D-4C79-B040-B13ABA245D10}"/>
              </a:ext>
            </a:extLst>
          </p:cNvPr>
          <p:cNvSpPr/>
          <p:nvPr/>
        </p:nvSpPr>
        <p:spPr>
          <a:xfrm rot="5400000">
            <a:off x="4108904" y="2237002"/>
            <a:ext cx="217931" cy="484080"/>
          </a:xfrm>
          <a:prstGeom prst="rightArrow">
            <a:avLst>
              <a:gd name="adj1" fmla="val 50001"/>
              <a:gd name="adj2" fmla="val 50000"/>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Freccia a destra 18">
            <a:extLst>
              <a:ext uri="{FF2B5EF4-FFF2-40B4-BE49-F238E27FC236}">
                <a16:creationId xmlns:a16="http://schemas.microsoft.com/office/drawing/2014/main" id="{7BFE37F0-E874-4C00-90DA-34A6C0DF63C5}"/>
              </a:ext>
            </a:extLst>
          </p:cNvPr>
          <p:cNvSpPr/>
          <p:nvPr/>
        </p:nvSpPr>
        <p:spPr>
          <a:xfrm rot="5400000">
            <a:off x="4108904" y="3223135"/>
            <a:ext cx="217931" cy="484080"/>
          </a:xfrm>
          <a:prstGeom prst="rightArrow">
            <a:avLst>
              <a:gd name="adj1" fmla="val 50001"/>
              <a:gd name="adj2" fmla="val 50000"/>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0" name="Freccia a destra 19">
            <a:extLst>
              <a:ext uri="{FF2B5EF4-FFF2-40B4-BE49-F238E27FC236}">
                <a16:creationId xmlns:a16="http://schemas.microsoft.com/office/drawing/2014/main" id="{BDE1CDC6-236B-4193-862D-C5CB0649FFD9}"/>
              </a:ext>
            </a:extLst>
          </p:cNvPr>
          <p:cNvSpPr/>
          <p:nvPr/>
        </p:nvSpPr>
        <p:spPr>
          <a:xfrm rot="5400000">
            <a:off x="4108904" y="4020775"/>
            <a:ext cx="217931" cy="484080"/>
          </a:xfrm>
          <a:prstGeom prst="rightArrow">
            <a:avLst>
              <a:gd name="adj1" fmla="val 50001"/>
              <a:gd name="adj2" fmla="val 50000"/>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Rettangolo 8">
            <a:extLst>
              <a:ext uri="{FF2B5EF4-FFF2-40B4-BE49-F238E27FC236}">
                <a16:creationId xmlns:a16="http://schemas.microsoft.com/office/drawing/2014/main" id="{9A6C56E4-B8B6-4347-BC70-C6671FFAD64A}"/>
              </a:ext>
            </a:extLst>
          </p:cNvPr>
          <p:cNvSpPr/>
          <p:nvPr/>
        </p:nvSpPr>
        <p:spPr>
          <a:xfrm>
            <a:off x="1819468" y="4718775"/>
            <a:ext cx="4827843" cy="1477328"/>
          </a:xfrm>
          <a:prstGeom prst="rect">
            <a:avLst/>
          </a:prstGeom>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«All’imprenditore si affianca un </a:t>
            </a:r>
            <a:r>
              <a:rPr kumimoji="0" lang="it-IT" sz="1800" b="1" i="0" u="sng"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esperto</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it-IT" sz="18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terzo e indipendente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 munito di specifiche competenze, al quale è affidato il </a:t>
            </a:r>
            <a:r>
              <a:rPr kumimoji="0" lang="it-IT" sz="18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compito</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di </a:t>
            </a:r>
            <a:r>
              <a:rPr kumimoji="0" lang="it-IT" sz="18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agevolare le trattative con i creditori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necessarie per il risanamento dell’impresa»</a:t>
            </a:r>
          </a:p>
        </p:txBody>
      </p:sp>
      <p:sp>
        <p:nvSpPr>
          <p:cNvPr id="21" name="Rettangolo con angoli arrotondati 20">
            <a:extLst>
              <a:ext uri="{FF2B5EF4-FFF2-40B4-BE49-F238E27FC236}">
                <a16:creationId xmlns:a16="http://schemas.microsoft.com/office/drawing/2014/main" id="{1B589634-A37A-4B7B-B11C-E2DDEF36EE14}"/>
              </a:ext>
            </a:extLst>
          </p:cNvPr>
          <p:cNvSpPr/>
          <p:nvPr/>
        </p:nvSpPr>
        <p:spPr>
          <a:xfrm>
            <a:off x="9175502" y="2622566"/>
            <a:ext cx="2942922" cy="1685215"/>
          </a:xfrm>
          <a:prstGeom prst="roundRect">
            <a:avLst/>
          </a:prstGeom>
          <a:solidFill>
            <a:srgbClr val="0066FF"/>
          </a:solidFill>
          <a:ln>
            <a:solidFill>
              <a:schemeClr val="tx2">
                <a:lumMod val="75000"/>
              </a:schemeClr>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La </a:t>
            </a:r>
            <a:r>
              <a:rPr kumimoji="0" lang="it-IT" sz="1600" b="0" i="1"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ratio</a:t>
            </a:r>
            <a:r>
              <a:rPr kumimoji="0" lang="it-IT" sz="1600" b="0"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 delle norme è: «ampliare le possibilità di accesso alle procedure e, più in generale, a tutti gli strumenti alternativi al fallimento, nella prospettiva della ristrutturazione aziendale»* </a:t>
            </a:r>
          </a:p>
        </p:txBody>
      </p:sp>
      <p:sp>
        <p:nvSpPr>
          <p:cNvPr id="4" name="Parentesi graffa chiusa 3">
            <a:extLst>
              <a:ext uri="{FF2B5EF4-FFF2-40B4-BE49-F238E27FC236}">
                <a16:creationId xmlns:a16="http://schemas.microsoft.com/office/drawing/2014/main" id="{A73AB067-3F9E-4DF3-AAFA-04051472533B}"/>
              </a:ext>
            </a:extLst>
          </p:cNvPr>
          <p:cNvSpPr/>
          <p:nvPr/>
        </p:nvSpPr>
        <p:spPr>
          <a:xfrm>
            <a:off x="8350598" y="933775"/>
            <a:ext cx="771106" cy="5057408"/>
          </a:xfrm>
          <a:prstGeom prst="rightBrace">
            <a:avLst/>
          </a:prstGeom>
          <a:ln w="15875"/>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2C2C2C"/>
              </a:solidFill>
              <a:effectLst/>
              <a:uLnTx/>
              <a:uFillTx/>
              <a:latin typeface="Corbel" panose="020B0503020204020204"/>
              <a:ea typeface="+mn-ea"/>
              <a:cs typeface="+mn-cs"/>
            </a:endParaRPr>
          </a:p>
        </p:txBody>
      </p:sp>
      <p:sp>
        <p:nvSpPr>
          <p:cNvPr id="10" name="Rettangolo 9">
            <a:extLst>
              <a:ext uri="{FF2B5EF4-FFF2-40B4-BE49-F238E27FC236}">
                <a16:creationId xmlns:a16="http://schemas.microsoft.com/office/drawing/2014/main" id="{C795B78C-B405-4EC3-ACCB-CEFD02540758}"/>
              </a:ext>
            </a:extLst>
          </p:cNvPr>
          <p:cNvSpPr/>
          <p:nvPr/>
        </p:nvSpPr>
        <p:spPr>
          <a:xfrm>
            <a:off x="6787744" y="6141424"/>
            <a:ext cx="5475974" cy="215444"/>
          </a:xfrm>
          <a:prstGeom prst="rect">
            <a:avLst/>
          </a:prstGeom>
        </p:spPr>
        <p:txBody>
          <a:bodyPr wrap="squar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*Schema di decreto legge recante misure urgenti in materia di crisi d’impresa e di risanamento aziendale - relazione illustrativa </a:t>
            </a:r>
            <a:endParaRPr kumimoji="0" lang="it-IT" sz="800" b="0" i="0"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endParaRPr>
          </a:p>
        </p:txBody>
      </p:sp>
      <p:sp>
        <p:nvSpPr>
          <p:cNvPr id="22" name="Freccia a destra 21">
            <a:extLst>
              <a:ext uri="{FF2B5EF4-FFF2-40B4-BE49-F238E27FC236}">
                <a16:creationId xmlns:a16="http://schemas.microsoft.com/office/drawing/2014/main" id="{C229E2B2-2321-41F5-9280-3BFD1A7B27CF}"/>
              </a:ext>
            </a:extLst>
          </p:cNvPr>
          <p:cNvSpPr/>
          <p:nvPr/>
        </p:nvSpPr>
        <p:spPr>
          <a:xfrm rot="5400000">
            <a:off x="10628307" y="4343198"/>
            <a:ext cx="217931" cy="484080"/>
          </a:xfrm>
          <a:prstGeom prst="rightArrow">
            <a:avLst>
              <a:gd name="adj1" fmla="val 50001"/>
              <a:gd name="adj2" fmla="val 50000"/>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4" name="Rettangolo con angoli arrotondati 23">
            <a:extLst>
              <a:ext uri="{FF2B5EF4-FFF2-40B4-BE49-F238E27FC236}">
                <a16:creationId xmlns:a16="http://schemas.microsoft.com/office/drawing/2014/main" id="{F0F8095C-2036-4B50-A832-81E5B884C827}"/>
              </a:ext>
            </a:extLst>
          </p:cNvPr>
          <p:cNvSpPr/>
          <p:nvPr/>
        </p:nvSpPr>
        <p:spPr>
          <a:xfrm>
            <a:off x="10041929" y="4846332"/>
            <a:ext cx="1502624" cy="872254"/>
          </a:xfrm>
          <a:prstGeom prst="roundRect">
            <a:avLst>
              <a:gd name="adj" fmla="val 50000"/>
            </a:avLst>
          </a:prstGeom>
          <a:solidFill>
            <a:srgbClr val="0066FF"/>
          </a:solidFill>
          <a:ln>
            <a:solidFill>
              <a:schemeClr val="tx2">
                <a:lumMod val="75000"/>
              </a:schemeClr>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Destinatarie tutte le imprese</a:t>
            </a:r>
          </a:p>
        </p:txBody>
      </p:sp>
      <p:sp>
        <p:nvSpPr>
          <p:cNvPr id="26" name="Ovale 25">
            <a:extLst>
              <a:ext uri="{FF2B5EF4-FFF2-40B4-BE49-F238E27FC236}">
                <a16:creationId xmlns:a16="http://schemas.microsoft.com/office/drawing/2014/main" id="{8A863553-844D-4A41-A290-E0ECC80A1F88}"/>
              </a:ext>
            </a:extLst>
          </p:cNvPr>
          <p:cNvSpPr/>
          <p:nvPr/>
        </p:nvSpPr>
        <p:spPr>
          <a:xfrm>
            <a:off x="6054051" y="509242"/>
            <a:ext cx="2242750" cy="808246"/>
          </a:xfrm>
          <a:prstGeom prst="ellipse">
            <a:avLst/>
          </a:prstGeom>
          <a:solidFill>
            <a:srgbClr val="0066FF"/>
          </a:solidFill>
          <a:ln>
            <a:solidFill>
              <a:schemeClr val="tx2">
                <a:lumMod val="75000"/>
              </a:schemeClr>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Decreto legge n. 118 – G.U. 202 del 24.08.2021</a:t>
            </a:r>
          </a:p>
        </p:txBody>
      </p:sp>
      <p:sp>
        <p:nvSpPr>
          <p:cNvPr id="11" name="Segnaposto numero diapositiva 10">
            <a:extLst>
              <a:ext uri="{FF2B5EF4-FFF2-40B4-BE49-F238E27FC236}">
                <a16:creationId xmlns:a16="http://schemas.microsoft.com/office/drawing/2014/main" id="{D1D71925-AFAE-CA95-FB37-91E6915DAA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667236-2E65-48D2-8A17-E97790B4BC37}" type="slidenum">
              <a:rPr kumimoji="0" lang="it-IT" sz="1200" b="0" i="0" u="none" strike="noStrike" kern="1200" cap="none" spc="0" normalizeH="0" baseline="0" noProof="0" smtClean="0">
                <a:ln>
                  <a:noFill/>
                </a:ln>
                <a:solidFill>
                  <a:srgbClr val="2C2C2C"/>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a:ln>
                <a:noFill/>
              </a:ln>
              <a:solidFill>
                <a:srgbClr val="2C2C2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1094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pic>
        <p:nvPicPr>
          <p:cNvPr id="9" name="Immagine 22">
            <a:extLst>
              <a:ext uri="{FF2B5EF4-FFF2-40B4-BE49-F238E27FC236}">
                <a16:creationId xmlns:a16="http://schemas.microsoft.com/office/drawing/2014/main" id="{261381CD-4803-4182-B235-75FDB86FF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25" y="2428875"/>
            <a:ext cx="4733925" cy="282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e 9">
            <a:extLst>
              <a:ext uri="{FF2B5EF4-FFF2-40B4-BE49-F238E27FC236}">
                <a16:creationId xmlns:a16="http://schemas.microsoft.com/office/drawing/2014/main" id="{C82391FE-D949-4F78-BD4E-C96F3F93D68B}"/>
              </a:ext>
            </a:extLst>
          </p:cNvPr>
          <p:cNvSpPr/>
          <p:nvPr/>
        </p:nvSpPr>
        <p:spPr>
          <a:xfrm>
            <a:off x="5035550" y="3316288"/>
            <a:ext cx="1462088" cy="434975"/>
          </a:xfrm>
          <a:prstGeom prst="ellipse">
            <a:avLst/>
          </a:prstGeom>
          <a:noFill/>
          <a:ln w="3492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377" rtl="0" eaLnBrk="0"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
        <p:nvSpPr>
          <p:cNvPr id="11" name="Rettangolo con angoli arrotondati 10">
            <a:extLst>
              <a:ext uri="{FF2B5EF4-FFF2-40B4-BE49-F238E27FC236}">
                <a16:creationId xmlns:a16="http://schemas.microsoft.com/office/drawing/2014/main" id="{1919C521-E7DC-406A-88BA-AA77FD8CD1A6}"/>
              </a:ext>
            </a:extLst>
          </p:cNvPr>
          <p:cNvSpPr/>
          <p:nvPr/>
        </p:nvSpPr>
        <p:spPr>
          <a:xfrm>
            <a:off x="779283" y="2467430"/>
            <a:ext cx="1725612" cy="603555"/>
          </a:xfrm>
          <a:prstGeom prst="roundRect">
            <a:avLst>
              <a:gd name="adj" fmla="val 50000"/>
            </a:avLst>
          </a:prstGeom>
          <a:solidFill>
            <a:srgbClr val="00B0F0"/>
          </a:solidFill>
          <a:ln>
            <a:solidFill>
              <a:srgbClr val="00B0F0"/>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EBA </a:t>
            </a:r>
            <a:r>
              <a:rPr kumimoji="0" lang="it-IT" sz="1600" b="0" i="0" u="none" strike="noStrike" kern="1200" cap="none" spc="0" normalizeH="0" baseline="0" noProof="0" dirty="0" err="1">
                <a:ln>
                  <a:noFill/>
                </a:ln>
                <a:solidFill>
                  <a:prstClr val="black"/>
                </a:solidFill>
                <a:effectLst/>
                <a:uLnTx/>
                <a:uFillTx/>
                <a:latin typeface="Calibri"/>
                <a:ea typeface="+mn-ea"/>
                <a:cs typeface="Calibri" panose="020F0502020204030204" pitchFamily="34" charset="0"/>
              </a:rPr>
              <a:t>Gl</a:t>
            </a:r>
            <a:r>
              <a:rPr kumimoji="0" lang="it-IT"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a:t>
            </a:r>
            <a:r>
              <a:rPr kumimoji="0" lang="it-IT" sz="1600" b="0" i="0" u="none" strike="noStrike" kern="1200" cap="none" spc="0" normalizeH="0" baseline="0" noProof="0" dirty="0" err="1">
                <a:ln>
                  <a:noFill/>
                </a:ln>
                <a:solidFill>
                  <a:prstClr val="black"/>
                </a:solidFill>
                <a:effectLst/>
                <a:uLnTx/>
                <a:uFillTx/>
                <a:latin typeface="Calibri"/>
                <a:ea typeface="+mn-ea"/>
                <a:cs typeface="Calibri" panose="020F0502020204030204" pitchFamily="34" charset="0"/>
              </a:rPr>
              <a:t>Lom</a:t>
            </a:r>
            <a:r>
              <a:rPr kumimoji="0" lang="it-IT" sz="16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a:t>
            </a:r>
          </a:p>
        </p:txBody>
      </p:sp>
      <p:sp>
        <p:nvSpPr>
          <p:cNvPr id="12" name="Rettangolo con angoli arrotondati 11">
            <a:extLst>
              <a:ext uri="{FF2B5EF4-FFF2-40B4-BE49-F238E27FC236}">
                <a16:creationId xmlns:a16="http://schemas.microsoft.com/office/drawing/2014/main" id="{469A1B3D-81D0-4278-A056-8679BD74192F}"/>
              </a:ext>
            </a:extLst>
          </p:cNvPr>
          <p:cNvSpPr/>
          <p:nvPr/>
        </p:nvSpPr>
        <p:spPr>
          <a:xfrm>
            <a:off x="8613774" y="4947432"/>
            <a:ext cx="1840569" cy="603555"/>
          </a:xfrm>
          <a:prstGeom prst="roundRect">
            <a:avLst>
              <a:gd name="adj" fmla="val 50000"/>
            </a:avLst>
          </a:prstGeom>
          <a:solidFill>
            <a:srgbClr val="00B0F0"/>
          </a:solidFill>
          <a:ln>
            <a:solidFill>
              <a:srgbClr val="00B0F0"/>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Linee guida per le banche sui crediti deteriorati (</a:t>
            </a:r>
            <a:r>
              <a:rPr kumimoji="0" lang="it-IT" sz="1400" b="0" i="1"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NPL</a:t>
            </a:r>
            <a:r>
              <a:rPr kumimoji="0" lang="it-IT" sz="14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a:t>
            </a:r>
          </a:p>
        </p:txBody>
      </p:sp>
      <p:cxnSp>
        <p:nvCxnSpPr>
          <p:cNvPr id="13" name="Connettore diritto 12">
            <a:extLst>
              <a:ext uri="{FF2B5EF4-FFF2-40B4-BE49-F238E27FC236}">
                <a16:creationId xmlns:a16="http://schemas.microsoft.com/office/drawing/2014/main" id="{AF8540E0-E6A3-418A-B2C3-00BFF0715569}"/>
              </a:ext>
            </a:extLst>
          </p:cNvPr>
          <p:cNvCxnSpPr>
            <a:cxnSpLocks/>
          </p:cNvCxnSpPr>
          <p:nvPr/>
        </p:nvCxnSpPr>
        <p:spPr>
          <a:xfrm>
            <a:off x="6554788" y="1733550"/>
            <a:ext cx="0" cy="4089400"/>
          </a:xfrm>
          <a:prstGeom prst="line">
            <a:avLst/>
          </a:prstGeom>
          <a:ln w="3492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Freccia bidirezionale orizzontale 13">
            <a:extLst>
              <a:ext uri="{FF2B5EF4-FFF2-40B4-BE49-F238E27FC236}">
                <a16:creationId xmlns:a16="http://schemas.microsoft.com/office/drawing/2014/main" id="{DE3FE31F-54E3-4AAE-9850-55764D5EF8D0}"/>
              </a:ext>
            </a:extLst>
          </p:cNvPr>
          <p:cNvSpPr/>
          <p:nvPr/>
        </p:nvSpPr>
        <p:spPr>
          <a:xfrm>
            <a:off x="3486186" y="2059843"/>
            <a:ext cx="2982512" cy="343517"/>
          </a:xfrm>
          <a:prstGeom prst="lef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Calibri" panose="020F0502020204030204" pitchFamily="34" charset="0"/>
            </a:endParaRPr>
          </a:p>
        </p:txBody>
      </p:sp>
      <p:sp>
        <p:nvSpPr>
          <p:cNvPr id="15" name="Freccia bidirezionale orizzontale 14">
            <a:extLst>
              <a:ext uri="{FF2B5EF4-FFF2-40B4-BE49-F238E27FC236}">
                <a16:creationId xmlns:a16="http://schemas.microsoft.com/office/drawing/2014/main" id="{5A0C5250-EE12-40B8-9F15-BE54654ADB5B}"/>
              </a:ext>
            </a:extLst>
          </p:cNvPr>
          <p:cNvSpPr/>
          <p:nvPr/>
        </p:nvSpPr>
        <p:spPr>
          <a:xfrm>
            <a:off x="6648665" y="2050180"/>
            <a:ext cx="1385486" cy="343517"/>
          </a:xfrm>
          <a:prstGeom prst="lef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Calibri" panose="020F0502020204030204" pitchFamily="34" charset="0"/>
            </a:endParaRPr>
          </a:p>
        </p:txBody>
      </p:sp>
      <p:sp>
        <p:nvSpPr>
          <p:cNvPr id="16" name="CasellaDiTesto 21">
            <a:extLst>
              <a:ext uri="{FF2B5EF4-FFF2-40B4-BE49-F238E27FC236}">
                <a16:creationId xmlns:a16="http://schemas.microsoft.com/office/drawing/2014/main" id="{A9832C16-9048-41C5-BE46-1BD4FC5FE1F5}"/>
              </a:ext>
            </a:extLst>
          </p:cNvPr>
          <p:cNvSpPr txBox="1">
            <a:spLocks noChangeAspect="1" noChangeArrowheads="1"/>
          </p:cNvSpPr>
          <p:nvPr/>
        </p:nvSpPr>
        <p:spPr bwMode="auto">
          <a:xfrm>
            <a:off x="4287322" y="2077264"/>
            <a:ext cx="13810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Crediti in bonis</a:t>
            </a:r>
          </a:p>
        </p:txBody>
      </p:sp>
      <p:sp>
        <p:nvSpPr>
          <p:cNvPr id="17" name="CasellaDiTesto 19">
            <a:extLst>
              <a:ext uri="{FF2B5EF4-FFF2-40B4-BE49-F238E27FC236}">
                <a16:creationId xmlns:a16="http://schemas.microsoft.com/office/drawing/2014/main" id="{3F25F05C-6BB9-42B0-9ADE-CB0B5E40D3BB}"/>
              </a:ext>
            </a:extLst>
          </p:cNvPr>
          <p:cNvSpPr txBox="1">
            <a:spLocks noChangeAspect="1" noChangeArrowheads="1"/>
          </p:cNvSpPr>
          <p:nvPr/>
        </p:nvSpPr>
        <p:spPr bwMode="auto">
          <a:xfrm>
            <a:off x="6648672" y="2059843"/>
            <a:ext cx="13854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2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Crediti deteriorati</a:t>
            </a:r>
          </a:p>
        </p:txBody>
      </p:sp>
      <p:sp>
        <p:nvSpPr>
          <p:cNvPr id="18" name="Rettangolo con angoli arrotondati 17">
            <a:extLst>
              <a:ext uri="{FF2B5EF4-FFF2-40B4-BE49-F238E27FC236}">
                <a16:creationId xmlns:a16="http://schemas.microsoft.com/office/drawing/2014/main" id="{35B14E22-F74A-4E0A-B2F6-059F3028ABA3}"/>
              </a:ext>
            </a:extLst>
          </p:cNvPr>
          <p:cNvSpPr/>
          <p:nvPr/>
        </p:nvSpPr>
        <p:spPr>
          <a:xfrm>
            <a:off x="8613774" y="2091919"/>
            <a:ext cx="1725612" cy="603555"/>
          </a:xfrm>
          <a:prstGeom prst="roundRect">
            <a:avLst>
              <a:gd name="adj" fmla="val 50000"/>
            </a:avLst>
          </a:prstGeom>
          <a:solidFill>
            <a:srgbClr val="00B0F0"/>
          </a:solidFill>
          <a:ln>
            <a:solidFill>
              <a:srgbClr val="00B0F0"/>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Nuova definizione di </a:t>
            </a:r>
            <a:r>
              <a:rPr kumimoji="0" lang="it-IT" sz="1400" b="0" i="1"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default</a:t>
            </a:r>
          </a:p>
        </p:txBody>
      </p:sp>
      <p:sp>
        <p:nvSpPr>
          <p:cNvPr id="19" name="Rettangolo con angoli arrotondati 18">
            <a:extLst>
              <a:ext uri="{FF2B5EF4-FFF2-40B4-BE49-F238E27FC236}">
                <a16:creationId xmlns:a16="http://schemas.microsoft.com/office/drawing/2014/main" id="{7A4775CB-9478-493E-8001-12102D7266A5}"/>
              </a:ext>
            </a:extLst>
          </p:cNvPr>
          <p:cNvSpPr/>
          <p:nvPr/>
        </p:nvSpPr>
        <p:spPr>
          <a:xfrm>
            <a:off x="779283" y="4607210"/>
            <a:ext cx="1725612" cy="603555"/>
          </a:xfrm>
          <a:prstGeom prst="roundRect">
            <a:avLst>
              <a:gd name="adj" fmla="val 50000"/>
            </a:avLst>
          </a:prstGeom>
          <a:solidFill>
            <a:srgbClr val="00B0F0"/>
          </a:solidFill>
          <a:ln>
            <a:solidFill>
              <a:srgbClr val="00B0F0"/>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err="1">
                <a:ln>
                  <a:noFill/>
                </a:ln>
                <a:solidFill>
                  <a:prstClr val="black"/>
                </a:solidFill>
                <a:effectLst/>
                <a:uLnTx/>
                <a:uFillTx/>
                <a:latin typeface="Calibri"/>
                <a:ea typeface="+mn-ea"/>
                <a:cs typeface="Calibri" panose="020F0502020204030204" pitchFamily="34" charset="0"/>
              </a:rPr>
              <a:t>Forborne</a:t>
            </a:r>
            <a:r>
              <a:rPr kumimoji="0" lang="it-IT" sz="1600" b="0" i="1"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a:t>
            </a:r>
            <a:r>
              <a:rPr kumimoji="0" lang="it-IT" sz="1600" b="0" i="1" u="none" strike="noStrike" kern="1200" cap="none" spc="0" normalizeH="0" baseline="0" noProof="0" dirty="0" err="1">
                <a:ln>
                  <a:noFill/>
                </a:ln>
                <a:solidFill>
                  <a:prstClr val="black"/>
                </a:solidFill>
                <a:effectLst/>
                <a:uLnTx/>
                <a:uFillTx/>
                <a:latin typeface="Calibri"/>
                <a:ea typeface="+mn-ea"/>
                <a:cs typeface="Calibri" panose="020F0502020204030204" pitchFamily="34" charset="0"/>
              </a:rPr>
              <a:t>performing</a:t>
            </a:r>
            <a:endParaRPr kumimoji="0" lang="it-IT" sz="1600" b="0" i="1"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sp>
        <p:nvSpPr>
          <p:cNvPr id="20" name="Rettangolo con angoli arrotondati 19">
            <a:extLst>
              <a:ext uri="{FF2B5EF4-FFF2-40B4-BE49-F238E27FC236}">
                <a16:creationId xmlns:a16="http://schemas.microsoft.com/office/drawing/2014/main" id="{475FB685-BDB2-45B4-B986-76922330D88A}"/>
              </a:ext>
            </a:extLst>
          </p:cNvPr>
          <p:cNvSpPr/>
          <p:nvPr/>
        </p:nvSpPr>
        <p:spPr>
          <a:xfrm>
            <a:off x="8928100" y="3980194"/>
            <a:ext cx="1725612" cy="603555"/>
          </a:xfrm>
          <a:prstGeom prst="roundRect">
            <a:avLst>
              <a:gd name="adj" fmla="val 50000"/>
            </a:avLst>
          </a:prstGeom>
          <a:solidFill>
            <a:srgbClr val="00B0F0"/>
          </a:solidFill>
          <a:ln>
            <a:solidFill>
              <a:srgbClr val="00B0F0"/>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err="1">
                <a:ln>
                  <a:noFill/>
                </a:ln>
                <a:solidFill>
                  <a:prstClr val="black"/>
                </a:solidFill>
                <a:effectLst/>
                <a:uLnTx/>
                <a:uFillTx/>
                <a:latin typeface="Calibri"/>
                <a:ea typeface="+mn-ea"/>
                <a:cs typeface="Calibri" panose="020F0502020204030204" pitchFamily="34" charset="0"/>
              </a:rPr>
              <a:t>Calendar</a:t>
            </a:r>
            <a:r>
              <a:rPr kumimoji="0" lang="it-IT" sz="1600" b="0" i="1"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provisioning</a:t>
            </a:r>
          </a:p>
        </p:txBody>
      </p:sp>
      <p:cxnSp>
        <p:nvCxnSpPr>
          <p:cNvPr id="21" name="Connettore diritto 20">
            <a:extLst>
              <a:ext uri="{FF2B5EF4-FFF2-40B4-BE49-F238E27FC236}">
                <a16:creationId xmlns:a16="http://schemas.microsoft.com/office/drawing/2014/main" id="{0255C61B-7E6A-4DA2-B95E-CFF1E515CE22}"/>
              </a:ext>
            </a:extLst>
          </p:cNvPr>
          <p:cNvCxnSpPr>
            <a:cxnSpLocks/>
            <a:endCxn id="9" idx="3"/>
          </p:cNvCxnSpPr>
          <p:nvPr/>
        </p:nvCxnSpPr>
        <p:spPr>
          <a:xfrm flipH="1">
            <a:off x="8134350" y="2393950"/>
            <a:ext cx="479425" cy="1444625"/>
          </a:xfrm>
          <a:prstGeom prst="line">
            <a:avLst/>
          </a:prstGeom>
          <a:ln>
            <a:solidFill>
              <a:srgbClr val="0070C0"/>
            </a:solidFill>
          </a:ln>
        </p:spPr>
        <p:style>
          <a:lnRef idx="1">
            <a:schemeClr val="accent4"/>
          </a:lnRef>
          <a:fillRef idx="0">
            <a:schemeClr val="accent4"/>
          </a:fillRef>
          <a:effectRef idx="0">
            <a:schemeClr val="accent4"/>
          </a:effectRef>
          <a:fontRef idx="minor">
            <a:schemeClr val="tx1"/>
          </a:fontRef>
        </p:style>
      </p:cxnSp>
      <p:cxnSp>
        <p:nvCxnSpPr>
          <p:cNvPr id="22" name="Connettore diritto 21">
            <a:extLst>
              <a:ext uri="{FF2B5EF4-FFF2-40B4-BE49-F238E27FC236}">
                <a16:creationId xmlns:a16="http://schemas.microsoft.com/office/drawing/2014/main" id="{9B916EBA-F532-4FC7-9504-35AB8825A2A0}"/>
              </a:ext>
            </a:extLst>
          </p:cNvPr>
          <p:cNvCxnSpPr>
            <a:cxnSpLocks/>
            <a:endCxn id="9" idx="3"/>
          </p:cNvCxnSpPr>
          <p:nvPr/>
        </p:nvCxnSpPr>
        <p:spPr>
          <a:xfrm flipH="1" flipV="1">
            <a:off x="8134350" y="3838575"/>
            <a:ext cx="479425" cy="1411288"/>
          </a:xfrm>
          <a:prstGeom prst="line">
            <a:avLst/>
          </a:prstGeom>
          <a:ln>
            <a:solidFill>
              <a:srgbClr val="0070C0"/>
            </a:solidFill>
          </a:ln>
        </p:spPr>
        <p:style>
          <a:lnRef idx="1">
            <a:schemeClr val="accent4"/>
          </a:lnRef>
          <a:fillRef idx="0">
            <a:schemeClr val="accent4"/>
          </a:fillRef>
          <a:effectRef idx="0">
            <a:schemeClr val="accent4"/>
          </a:effectRef>
          <a:fontRef idx="minor">
            <a:schemeClr val="tx1"/>
          </a:fontRef>
        </p:style>
      </p:cxnSp>
      <p:cxnSp>
        <p:nvCxnSpPr>
          <p:cNvPr id="23" name="Connettore diritto 22">
            <a:extLst>
              <a:ext uri="{FF2B5EF4-FFF2-40B4-BE49-F238E27FC236}">
                <a16:creationId xmlns:a16="http://schemas.microsoft.com/office/drawing/2014/main" id="{256CCEA1-A372-450D-A3DD-563042037174}"/>
              </a:ext>
            </a:extLst>
          </p:cNvPr>
          <p:cNvCxnSpPr>
            <a:cxnSpLocks/>
            <a:endCxn id="9" idx="3"/>
          </p:cNvCxnSpPr>
          <p:nvPr/>
        </p:nvCxnSpPr>
        <p:spPr>
          <a:xfrm flipH="1">
            <a:off x="8134350" y="3335338"/>
            <a:ext cx="793750" cy="503237"/>
          </a:xfrm>
          <a:prstGeom prst="line">
            <a:avLst/>
          </a:prstGeom>
          <a:ln>
            <a:solidFill>
              <a:srgbClr val="0070C0"/>
            </a:solidFill>
          </a:ln>
        </p:spPr>
        <p:style>
          <a:lnRef idx="1">
            <a:schemeClr val="accent4"/>
          </a:lnRef>
          <a:fillRef idx="0">
            <a:schemeClr val="accent4"/>
          </a:fillRef>
          <a:effectRef idx="0">
            <a:schemeClr val="accent4"/>
          </a:effectRef>
          <a:fontRef idx="minor">
            <a:schemeClr val="tx1"/>
          </a:fontRef>
        </p:style>
      </p:cxnSp>
      <p:cxnSp>
        <p:nvCxnSpPr>
          <p:cNvPr id="24" name="Connettore diritto 23">
            <a:extLst>
              <a:ext uri="{FF2B5EF4-FFF2-40B4-BE49-F238E27FC236}">
                <a16:creationId xmlns:a16="http://schemas.microsoft.com/office/drawing/2014/main" id="{012246A5-1514-48D8-8D2C-4D853960CAAF}"/>
              </a:ext>
            </a:extLst>
          </p:cNvPr>
          <p:cNvCxnSpPr>
            <a:cxnSpLocks/>
            <a:stCxn id="26" idx="1"/>
          </p:cNvCxnSpPr>
          <p:nvPr/>
        </p:nvCxnSpPr>
        <p:spPr>
          <a:xfrm flipH="1" flipV="1">
            <a:off x="2505075" y="2770188"/>
            <a:ext cx="555625" cy="1079500"/>
          </a:xfrm>
          <a:prstGeom prst="line">
            <a:avLst/>
          </a:prstGeom>
          <a:ln>
            <a:solidFill>
              <a:srgbClr val="0070C0"/>
            </a:solidFill>
          </a:ln>
        </p:spPr>
        <p:style>
          <a:lnRef idx="1">
            <a:schemeClr val="accent4"/>
          </a:lnRef>
          <a:fillRef idx="0">
            <a:schemeClr val="accent4"/>
          </a:fillRef>
          <a:effectRef idx="0">
            <a:schemeClr val="accent4"/>
          </a:effectRef>
          <a:fontRef idx="minor">
            <a:schemeClr val="tx1"/>
          </a:fontRef>
        </p:style>
      </p:cxnSp>
      <p:cxnSp>
        <p:nvCxnSpPr>
          <p:cNvPr id="25" name="Connettore diritto 24">
            <a:extLst>
              <a:ext uri="{FF2B5EF4-FFF2-40B4-BE49-F238E27FC236}">
                <a16:creationId xmlns:a16="http://schemas.microsoft.com/office/drawing/2014/main" id="{A1CB2643-6A23-49E7-B929-3FDE7531E96A}"/>
              </a:ext>
            </a:extLst>
          </p:cNvPr>
          <p:cNvCxnSpPr>
            <a:cxnSpLocks/>
            <a:stCxn id="26" idx="1"/>
          </p:cNvCxnSpPr>
          <p:nvPr/>
        </p:nvCxnSpPr>
        <p:spPr>
          <a:xfrm flipH="1">
            <a:off x="2505075" y="3849688"/>
            <a:ext cx="555625" cy="1060450"/>
          </a:xfrm>
          <a:prstGeom prst="line">
            <a:avLst/>
          </a:prstGeom>
          <a:ln>
            <a:solidFill>
              <a:srgbClr val="0070C0"/>
            </a:solidFill>
          </a:ln>
        </p:spPr>
        <p:style>
          <a:lnRef idx="1">
            <a:schemeClr val="accent4"/>
          </a:lnRef>
          <a:fillRef idx="0">
            <a:schemeClr val="accent4"/>
          </a:fillRef>
          <a:effectRef idx="0">
            <a:schemeClr val="accent4"/>
          </a:effectRef>
          <a:fontRef idx="minor">
            <a:schemeClr val="tx1"/>
          </a:fontRef>
        </p:style>
      </p:cxnSp>
      <p:sp>
        <p:nvSpPr>
          <p:cNvPr id="26" name="Parentesi graffa aperta 25">
            <a:extLst>
              <a:ext uri="{FF2B5EF4-FFF2-40B4-BE49-F238E27FC236}">
                <a16:creationId xmlns:a16="http://schemas.microsoft.com/office/drawing/2014/main" id="{79C4311A-BBDA-47FE-835A-091D56590D4B}"/>
              </a:ext>
            </a:extLst>
          </p:cNvPr>
          <p:cNvSpPr/>
          <p:nvPr/>
        </p:nvSpPr>
        <p:spPr>
          <a:xfrm>
            <a:off x="3060700" y="2428875"/>
            <a:ext cx="274638" cy="284003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
        <p:nvSpPr>
          <p:cNvPr id="27" name="Rectangle 4">
            <a:extLst>
              <a:ext uri="{FF2B5EF4-FFF2-40B4-BE49-F238E27FC236}">
                <a16:creationId xmlns:a16="http://schemas.microsoft.com/office/drawing/2014/main" id="{4B623207-DFBE-4A15-87E9-FA124791FAB1}"/>
              </a:ext>
            </a:extLst>
          </p:cNvPr>
          <p:cNvSpPr txBox="1">
            <a:spLocks noChangeArrowheads="1"/>
          </p:cNvSpPr>
          <p:nvPr/>
        </p:nvSpPr>
        <p:spPr bwMode="auto">
          <a:xfrm>
            <a:off x="3536155" y="79527"/>
            <a:ext cx="5119687" cy="511175"/>
          </a:xfrm>
          <a:prstGeom prst="rect">
            <a:avLst/>
          </a:prstGeom>
          <a:noFill/>
          <a:ln>
            <a:noFill/>
          </a:ln>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it-IT" altLang="it-IT" sz="24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IFRS 9: bonis e deteriorati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2800" b="1" i="0" u="none" strike="noStrike" kern="1200" cap="none" spc="0" normalizeH="0" baseline="0" noProof="0" dirty="0">
              <a:ln>
                <a:noFill/>
              </a:ln>
              <a:solidFill>
                <a:srgbClr val="032A5B"/>
              </a:solidFill>
              <a:effectLst/>
              <a:uLnTx/>
              <a:uFillTx/>
              <a:latin typeface="Calibri" panose="020F0502020204030204" pitchFamily="34" charset="0"/>
              <a:ea typeface="Tahoma" panose="020B0604030504040204" pitchFamily="34" charset="0"/>
              <a:cs typeface="Arial" panose="020B0604020202020204" pitchFamily="34" charset="0"/>
              <a:sym typeface="Verdana" panose="020B0604030504040204" pitchFamily="34" charset="0"/>
            </a:endParaRPr>
          </a:p>
        </p:txBody>
      </p:sp>
      <p:sp>
        <p:nvSpPr>
          <p:cNvPr id="28" name="Rectangle 4">
            <a:extLst>
              <a:ext uri="{FF2B5EF4-FFF2-40B4-BE49-F238E27FC236}">
                <a16:creationId xmlns:a16="http://schemas.microsoft.com/office/drawing/2014/main" id="{ECA4498E-BC8A-418C-89AA-870DAC890DAA}"/>
              </a:ext>
            </a:extLst>
          </p:cNvPr>
          <p:cNvSpPr txBox="1">
            <a:spLocks noChangeArrowheads="1"/>
          </p:cNvSpPr>
          <p:nvPr/>
        </p:nvSpPr>
        <p:spPr bwMode="auto">
          <a:xfrm>
            <a:off x="6791325" y="1200150"/>
            <a:ext cx="46148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a:ln>
                  <a:noFill/>
                </a:ln>
                <a:solidFill>
                  <a:srgbClr val="032A5B"/>
                </a:solidFill>
                <a:effectLst/>
                <a:uLnTx/>
                <a:uFillTx/>
                <a:latin typeface="Calibri" panose="020F0502020204030204" pitchFamily="34" charset="0"/>
                <a:ea typeface="+mn-ea"/>
                <a:cs typeface="Calibri" panose="020F0502020204030204" pitchFamily="34" charset="0"/>
              </a:rPr>
              <a:t>Richiesta di nuova finanza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1600" b="1" i="0" u="none" strike="noStrike" kern="1200" cap="none" spc="0" normalizeH="0" baseline="0" noProof="0" dirty="0">
                <a:ln>
                  <a:noFill/>
                </a:ln>
                <a:solidFill>
                  <a:srgbClr val="032A5B"/>
                </a:solidFill>
                <a:effectLst/>
                <a:uLnTx/>
                <a:uFillTx/>
                <a:latin typeface="Calibri" panose="020F0502020204030204" pitchFamily="34" charset="0"/>
                <a:ea typeface="+mn-ea"/>
                <a:cs typeface="Calibri" panose="020F0502020204030204" pitchFamily="34" charset="0"/>
              </a:rPr>
              <a:t>sottoposta a maggiori vincoli</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altLang="it-IT" sz="2800" b="1" i="0" u="none" strike="noStrike" kern="1200" cap="none" spc="0" normalizeH="0" baseline="0" noProof="0" dirty="0">
              <a:ln>
                <a:noFill/>
              </a:ln>
              <a:solidFill>
                <a:srgbClr val="032A5B"/>
              </a:solidFill>
              <a:effectLst/>
              <a:uLnTx/>
              <a:uFillTx/>
              <a:latin typeface="Calibri" panose="020F0502020204030204" pitchFamily="34" charset="0"/>
              <a:ea typeface="+mn-ea"/>
              <a:cs typeface="Calibri" panose="020F0502020204030204" pitchFamily="34" charset="0"/>
              <a:sym typeface="Verdana" panose="020B0604030504040204" pitchFamily="34" charset="0"/>
            </a:endParaRPr>
          </a:p>
        </p:txBody>
      </p:sp>
      <p:sp>
        <p:nvSpPr>
          <p:cNvPr id="29" name="Ovale 28">
            <a:extLst>
              <a:ext uri="{FF2B5EF4-FFF2-40B4-BE49-F238E27FC236}">
                <a16:creationId xmlns:a16="http://schemas.microsoft.com/office/drawing/2014/main" id="{8A526E2A-1B1B-4AE0-AC3E-1F917CA78CED}"/>
              </a:ext>
            </a:extLst>
          </p:cNvPr>
          <p:cNvSpPr/>
          <p:nvPr/>
        </p:nvSpPr>
        <p:spPr>
          <a:xfrm>
            <a:off x="7507288" y="1154113"/>
            <a:ext cx="3146425" cy="701675"/>
          </a:xfrm>
          <a:prstGeom prst="ellipse">
            <a:avLst/>
          </a:prstGeom>
          <a:noFill/>
          <a:ln w="3492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377" rtl="0" eaLnBrk="0"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a:ea typeface="+mn-ea"/>
              <a:cs typeface="Calibri" panose="020F0502020204030204" pitchFamily="34" charset="0"/>
            </a:endParaRPr>
          </a:p>
        </p:txBody>
      </p:sp>
      <p:sp>
        <p:nvSpPr>
          <p:cNvPr id="30" name="Rettangolo con angoli arrotondati 29">
            <a:extLst>
              <a:ext uri="{FF2B5EF4-FFF2-40B4-BE49-F238E27FC236}">
                <a16:creationId xmlns:a16="http://schemas.microsoft.com/office/drawing/2014/main" id="{EC95F7C9-04E1-4299-8249-CEAA9FA70E63}"/>
              </a:ext>
            </a:extLst>
          </p:cNvPr>
          <p:cNvSpPr/>
          <p:nvPr/>
        </p:nvSpPr>
        <p:spPr>
          <a:xfrm>
            <a:off x="8928100" y="3034114"/>
            <a:ext cx="1725612" cy="603555"/>
          </a:xfrm>
          <a:prstGeom prst="roundRect">
            <a:avLst>
              <a:gd name="adj" fmla="val 50000"/>
            </a:avLst>
          </a:prstGeom>
          <a:solidFill>
            <a:srgbClr val="00B0F0"/>
          </a:solidFill>
          <a:ln>
            <a:solidFill>
              <a:srgbClr val="00B0F0"/>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err="1">
                <a:ln>
                  <a:noFill/>
                </a:ln>
                <a:solidFill>
                  <a:prstClr val="black"/>
                </a:solidFill>
                <a:effectLst/>
                <a:uLnTx/>
                <a:uFillTx/>
                <a:latin typeface="Calibri"/>
                <a:ea typeface="+mn-ea"/>
                <a:cs typeface="Calibri" panose="020F0502020204030204" pitchFamily="34" charset="0"/>
              </a:rPr>
              <a:t>Forborne</a:t>
            </a:r>
            <a:r>
              <a:rPr kumimoji="0" lang="it-IT" sz="1600" b="0" i="1" u="none" strike="noStrike" kern="1200" cap="none" spc="0" normalizeH="0" baseline="0" noProof="0" dirty="0">
                <a:ln>
                  <a:noFill/>
                </a:ln>
                <a:solidFill>
                  <a:prstClr val="black"/>
                </a:solidFill>
                <a:effectLst/>
                <a:uLnTx/>
                <a:uFillTx/>
                <a:latin typeface="Calibri"/>
                <a:ea typeface="+mn-ea"/>
                <a:cs typeface="Calibri" panose="020F0502020204030204" pitchFamily="34" charset="0"/>
              </a:rPr>
              <a:t> non </a:t>
            </a:r>
            <a:r>
              <a:rPr kumimoji="0" lang="it-IT" sz="1600" b="0" i="1" u="none" strike="noStrike" kern="1200" cap="none" spc="0" normalizeH="0" baseline="0" noProof="0" dirty="0" err="1">
                <a:ln>
                  <a:noFill/>
                </a:ln>
                <a:solidFill>
                  <a:prstClr val="black"/>
                </a:solidFill>
                <a:effectLst/>
                <a:uLnTx/>
                <a:uFillTx/>
                <a:latin typeface="Calibri"/>
                <a:ea typeface="+mn-ea"/>
                <a:cs typeface="Calibri" panose="020F0502020204030204" pitchFamily="34" charset="0"/>
              </a:rPr>
              <a:t>performing</a:t>
            </a:r>
            <a:endParaRPr kumimoji="0" lang="it-IT" sz="1600" b="0" i="1" u="none" strike="noStrike" kern="1200" cap="none" spc="0" normalizeH="0" baseline="0" noProof="0" dirty="0">
              <a:ln>
                <a:noFill/>
              </a:ln>
              <a:solidFill>
                <a:prstClr val="black"/>
              </a:solidFill>
              <a:effectLst/>
              <a:uLnTx/>
              <a:uFillTx/>
              <a:latin typeface="Calibri"/>
              <a:ea typeface="+mn-ea"/>
              <a:cs typeface="Calibri" panose="020F0502020204030204" pitchFamily="34" charset="0"/>
            </a:endParaRPr>
          </a:p>
        </p:txBody>
      </p:sp>
      <p:cxnSp>
        <p:nvCxnSpPr>
          <p:cNvPr id="31" name="Connettore diritto 30">
            <a:extLst>
              <a:ext uri="{FF2B5EF4-FFF2-40B4-BE49-F238E27FC236}">
                <a16:creationId xmlns:a16="http://schemas.microsoft.com/office/drawing/2014/main" id="{0AD4B885-D597-48CD-B451-1A13403113F6}"/>
              </a:ext>
            </a:extLst>
          </p:cNvPr>
          <p:cNvCxnSpPr>
            <a:cxnSpLocks/>
            <a:endCxn id="9" idx="3"/>
          </p:cNvCxnSpPr>
          <p:nvPr/>
        </p:nvCxnSpPr>
        <p:spPr>
          <a:xfrm flipH="1" flipV="1">
            <a:off x="8134350" y="3838575"/>
            <a:ext cx="793750" cy="442913"/>
          </a:xfrm>
          <a:prstGeom prst="line">
            <a:avLst/>
          </a:prstGeom>
          <a:ln>
            <a:solidFill>
              <a:srgbClr val="0070C0"/>
            </a:solidFill>
          </a:ln>
        </p:spPr>
        <p:style>
          <a:lnRef idx="1">
            <a:schemeClr val="accent4"/>
          </a:lnRef>
          <a:fillRef idx="0">
            <a:schemeClr val="accent4"/>
          </a:fillRef>
          <a:effectRef idx="0">
            <a:schemeClr val="accent4"/>
          </a:effectRef>
          <a:fontRef idx="minor">
            <a:schemeClr val="tx1"/>
          </a:fontRef>
        </p:style>
      </p:cxnSp>
      <p:sp>
        <p:nvSpPr>
          <p:cNvPr id="32" name="CasellaDiTesto 31">
            <a:extLst>
              <a:ext uri="{FF2B5EF4-FFF2-40B4-BE49-F238E27FC236}">
                <a16:creationId xmlns:a16="http://schemas.microsoft.com/office/drawing/2014/main" id="{50FFE94D-E040-4E80-BDF5-EE1E75DC3B94}"/>
              </a:ext>
            </a:extLst>
          </p:cNvPr>
          <p:cNvSpPr txBox="1">
            <a:spLocks noChangeArrowheads="1"/>
          </p:cNvSpPr>
          <p:nvPr/>
        </p:nvSpPr>
        <p:spPr bwMode="auto">
          <a:xfrm>
            <a:off x="-34925" y="6095450"/>
            <a:ext cx="6589713" cy="234950"/>
          </a:xfrm>
          <a:prstGeom prst="rect">
            <a:avLst/>
          </a:prstGeom>
          <a:noFill/>
          <a:ln>
            <a:noFill/>
          </a:ln>
        </p:spPr>
        <p:txBody>
          <a:bodyPr>
            <a:spAutoFit/>
          </a:bodyPr>
          <a:lstStyle>
            <a:lvl1pPr>
              <a:spcBef>
                <a:spcPct val="20000"/>
              </a:spcBef>
              <a:defRPr sz="2900">
                <a:solidFill>
                  <a:schemeClr val="tx1"/>
                </a:solidFill>
                <a:latin typeface="Tahoma" panose="020B0604030504040204" pitchFamily="34" charset="0"/>
              </a:defRPr>
            </a:lvl1pPr>
            <a:lvl2pPr marL="742950" indent="-285750">
              <a:spcBef>
                <a:spcPct val="20000"/>
              </a:spcBef>
              <a:buClr>
                <a:schemeClr val="hlink"/>
              </a:buClr>
              <a:buChar char="–"/>
              <a:defRPr sz="2500">
                <a:solidFill>
                  <a:schemeClr val="tx1"/>
                </a:solidFill>
                <a:latin typeface="Tahoma" panose="020B0604030504040204" pitchFamily="34" charset="0"/>
              </a:defRPr>
            </a:lvl2pPr>
            <a:lvl3pPr marL="1143000" indent="-228600">
              <a:spcBef>
                <a:spcPct val="20000"/>
              </a:spcBef>
              <a:buClr>
                <a:schemeClr val="hlink"/>
              </a:buClr>
              <a:buChar char="•"/>
              <a:defRPr sz="2200">
                <a:solidFill>
                  <a:schemeClr val="tx1"/>
                </a:solidFill>
                <a:latin typeface="Tahoma" panose="020B0604030504040204" pitchFamily="34" charset="0"/>
              </a:defRPr>
            </a:lvl3pPr>
            <a:lvl4pPr marL="1600200" indent="-228600">
              <a:spcBef>
                <a:spcPct val="20000"/>
              </a:spcBef>
              <a:buClr>
                <a:schemeClr val="hlink"/>
              </a:buClr>
              <a:buChar char="–"/>
              <a:defRPr>
                <a:solidFill>
                  <a:schemeClr val="tx1"/>
                </a:solidFill>
                <a:latin typeface="Tahoma" panose="020B0604030504040204" pitchFamily="34" charset="0"/>
              </a:defRPr>
            </a:lvl4pPr>
            <a:lvl5pPr marL="2057400" indent="-228600">
              <a:spcBef>
                <a:spcPct val="20000"/>
              </a:spcBef>
              <a:buClr>
                <a:schemeClr val="hlink"/>
              </a:buClr>
              <a:buChar char="»"/>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Char char="»"/>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Char char="»"/>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Char char="»"/>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Char char="»"/>
              <a:defRPr>
                <a:solidFill>
                  <a:schemeClr val="tx1"/>
                </a:solidFill>
                <a:latin typeface="Tahoma" panose="020B060403050404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it-IT" altLang="it-IT" sz="933" b="0" i="0" u="none" strike="noStrike" kern="1200" cap="none" spc="0" normalizeH="0" baseline="0" noProof="0" dirty="0">
                <a:ln>
                  <a:noFill/>
                </a:ln>
                <a:solidFill>
                  <a:srgbClr val="000000"/>
                </a:solidFill>
                <a:effectLst/>
                <a:uLnTx/>
                <a:uFillTx/>
                <a:latin typeface="Calibri Light" panose="020F0302020204030204"/>
                <a:ea typeface="Tahoma" panose="020B0604030504040204" pitchFamily="34" charset="0"/>
                <a:cs typeface="Arial" panose="020B0604020202020204" pitchFamily="34" charset="0"/>
              </a:rPr>
              <a:t>* LOM (</a:t>
            </a:r>
            <a:r>
              <a:rPr kumimoji="0" lang="it-IT" sz="933" b="0" i="1" u="none" strike="noStrike" kern="1200" cap="none" spc="0" normalizeH="0" baseline="0" noProof="0" dirty="0" err="1">
                <a:ln>
                  <a:noFill/>
                </a:ln>
                <a:solidFill>
                  <a:srgbClr val="000000"/>
                </a:solidFill>
                <a:effectLst/>
                <a:uLnTx/>
                <a:uFillTx/>
                <a:latin typeface="Calibri Light" panose="020F0302020204030204"/>
                <a:ea typeface="Tahoma" panose="020B0604030504040204" pitchFamily="34" charset="0"/>
                <a:cs typeface="Arial" panose="020B0604020202020204" pitchFamily="34" charset="0"/>
              </a:rPr>
              <a:t>loan</a:t>
            </a:r>
            <a:r>
              <a:rPr kumimoji="0" lang="it-IT" sz="933" b="0" i="1" u="none" strike="noStrike" kern="1200" cap="none" spc="0" normalizeH="0" baseline="0" noProof="0" dirty="0">
                <a:ln>
                  <a:noFill/>
                </a:ln>
                <a:solidFill>
                  <a:srgbClr val="000000"/>
                </a:solidFill>
                <a:effectLst/>
                <a:uLnTx/>
                <a:uFillTx/>
                <a:latin typeface="Calibri Light" panose="020F0302020204030204"/>
                <a:ea typeface="Tahoma" panose="020B0604030504040204" pitchFamily="34" charset="0"/>
                <a:cs typeface="Arial" panose="020B0604020202020204" pitchFamily="34" charset="0"/>
              </a:rPr>
              <a:t> </a:t>
            </a:r>
            <a:r>
              <a:rPr kumimoji="0" lang="it-IT" sz="933" b="0" i="1" u="none" strike="noStrike" kern="1200" cap="none" spc="0" normalizeH="0" baseline="0" noProof="0" dirty="0" err="1">
                <a:ln>
                  <a:noFill/>
                </a:ln>
                <a:solidFill>
                  <a:srgbClr val="000000"/>
                </a:solidFill>
                <a:effectLst/>
                <a:uLnTx/>
                <a:uFillTx/>
                <a:latin typeface="Calibri Light" panose="020F0302020204030204"/>
                <a:ea typeface="Tahoma" panose="020B0604030504040204" pitchFamily="34" charset="0"/>
                <a:cs typeface="Arial" panose="020B0604020202020204" pitchFamily="34" charset="0"/>
              </a:rPr>
              <a:t>origination</a:t>
            </a:r>
            <a:r>
              <a:rPr kumimoji="0" lang="it-IT" sz="933" b="0" i="1" u="none" strike="noStrike" kern="1200" cap="none" spc="0" normalizeH="0" baseline="0" noProof="0" dirty="0">
                <a:ln>
                  <a:noFill/>
                </a:ln>
                <a:solidFill>
                  <a:srgbClr val="000000"/>
                </a:solidFill>
                <a:effectLst/>
                <a:uLnTx/>
                <a:uFillTx/>
                <a:latin typeface="Calibri Light" panose="020F0302020204030204"/>
                <a:ea typeface="Tahoma" panose="020B0604030504040204" pitchFamily="34" charset="0"/>
                <a:cs typeface="Arial" panose="020B0604020202020204" pitchFamily="34" charset="0"/>
              </a:rPr>
              <a:t> and monitoring</a:t>
            </a:r>
            <a:r>
              <a:rPr kumimoji="0" lang="it-IT" sz="933" b="0" i="0" u="none" strike="noStrike" kern="1200" cap="none" spc="0" normalizeH="0" baseline="0" noProof="0" dirty="0">
                <a:ln>
                  <a:noFill/>
                </a:ln>
                <a:solidFill>
                  <a:srgbClr val="000000"/>
                </a:solidFill>
                <a:effectLst/>
                <a:uLnTx/>
                <a:uFillTx/>
                <a:latin typeface="Calibri Light" panose="020F0302020204030204"/>
                <a:ea typeface="Tahoma" panose="020B0604030504040204" pitchFamily="34" charset="0"/>
                <a:cs typeface="Arial" panose="020B0604020202020204" pitchFamily="34" charset="0"/>
              </a:rPr>
              <a:t>) </a:t>
            </a:r>
            <a:r>
              <a:rPr kumimoji="0" lang="it-IT" altLang="it-IT" sz="933" b="0" i="0" u="none" strike="noStrike" kern="1200" cap="none" spc="0" normalizeH="0" baseline="0" noProof="0" dirty="0">
                <a:ln>
                  <a:noFill/>
                </a:ln>
                <a:solidFill>
                  <a:srgbClr val="000000"/>
                </a:solidFill>
                <a:effectLst/>
                <a:uLnTx/>
                <a:uFillTx/>
                <a:latin typeface="Calibri Light" panose="020F0302020204030204"/>
                <a:ea typeface="Tahoma" panose="020B0604030504040204" pitchFamily="34" charset="0"/>
                <a:cs typeface="Arial" panose="020B0604020202020204" pitchFamily="34" charset="0"/>
              </a:rPr>
              <a:t>Orientamenti EBA in materia di concessione e monitoraggio dei prestiti, 29 maggio 2020</a:t>
            </a:r>
          </a:p>
        </p:txBody>
      </p:sp>
      <p:sp>
        <p:nvSpPr>
          <p:cNvPr id="2" name="Segnaposto numero diapositiva 1">
            <a:extLst>
              <a:ext uri="{FF2B5EF4-FFF2-40B4-BE49-F238E27FC236}">
                <a16:creationId xmlns:a16="http://schemas.microsoft.com/office/drawing/2014/main" id="{517D51EB-5AD4-5BDE-B9FA-F6FCCBF66DAF}"/>
              </a:ext>
            </a:extLst>
          </p:cNvPr>
          <p:cNvSpPr>
            <a:spLocks noGrp="1"/>
          </p:cNvSpPr>
          <p:nvPr>
            <p:ph type="sldNum" sz="quarter" idx="12"/>
          </p:nvPr>
        </p:nvSpPr>
        <p:spPr/>
        <p:txBody>
          <a:bodyPr/>
          <a:lstStyle/>
          <a:p>
            <a:fld id="{835D2407-EE31-4DD5-BAAC-66082D1B5827}" type="slidenum">
              <a:rPr lang="it-IT" smtClean="0"/>
              <a:t>11</a:t>
            </a:fld>
            <a:endParaRPr lang="it-IT"/>
          </a:p>
        </p:txBody>
      </p:sp>
    </p:spTree>
    <p:extLst>
      <p:ext uri="{BB962C8B-B14F-4D97-AF65-F5344CB8AC3E}">
        <p14:creationId xmlns:p14="http://schemas.microsoft.com/office/powerpoint/2010/main" val="135021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1"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45" name="Rettangolo 44">
            <a:extLst>
              <a:ext uri="{FF2B5EF4-FFF2-40B4-BE49-F238E27FC236}">
                <a16:creationId xmlns:a16="http://schemas.microsoft.com/office/drawing/2014/main" id="{DC2C1C81-F621-4E73-ACBA-CBE2524EEB6F}"/>
              </a:ext>
            </a:extLst>
          </p:cNvPr>
          <p:cNvSpPr/>
          <p:nvPr/>
        </p:nvSpPr>
        <p:spPr>
          <a:xfrm>
            <a:off x="-2" y="33551"/>
            <a:ext cx="12192000"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Credito alle imprese e rischi climatici</a:t>
            </a:r>
          </a:p>
        </p:txBody>
      </p:sp>
      <p:sp>
        <p:nvSpPr>
          <p:cNvPr id="2" name="Rettangolo con angoli arrotondati 1">
            <a:extLst>
              <a:ext uri="{FF2B5EF4-FFF2-40B4-BE49-F238E27FC236}">
                <a16:creationId xmlns:a16="http://schemas.microsoft.com/office/drawing/2014/main" id="{5E992BB6-8663-4EC9-9857-B0ED54C1B0AE}"/>
              </a:ext>
            </a:extLst>
          </p:cNvPr>
          <p:cNvSpPr/>
          <p:nvPr/>
        </p:nvSpPr>
        <p:spPr>
          <a:xfrm>
            <a:off x="1467105" y="1972048"/>
            <a:ext cx="9257786" cy="3166824"/>
          </a:xfrm>
          <a:prstGeom prst="roundRect">
            <a:avLst/>
          </a:prstGeom>
          <a:ln w="41275" cmpd="dbl">
            <a:solidFill>
              <a:srgbClr val="4472C4"/>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Nei giorni scorsi la BCE ha avviato uno </a:t>
            </a:r>
            <a:r>
              <a:rPr kumimoji="0" lang="it-IT"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stress test </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sui rischi climatici che vedrà coinvolta la quasi totalità delle banche significative. L’esercizio prevede tre moduli di complessità crescente, l’ultimo dei quali – rivolto agli intermediari maggiori e a quelli più evoluti – richiede che le banche elaborino proiezioni della propria situazione patrimoniale e reddituale sotto diversi scenari climatici, anche particolarmente severi. </a:t>
            </a:r>
            <a:r>
              <a:rPr kumimoji="0" lang="it-IT"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causa dell’attuale indisponibilità di dati, verranno escluse dall’esercizio le esposizioni verso le piccole e medie imprese</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it-IT"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prospettiva, tuttavia, è necessario che anche le società di minori dimensioni si attivino per fornire agli intermediari </a:t>
            </a:r>
            <a:r>
              <a:rPr kumimoji="0" lang="it-IT" sz="1800" b="1"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informazioni</a:t>
            </a:r>
            <a:r>
              <a:rPr kumimoji="0" lang="it-IT"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esaustive sulla propria impronta carbonica, </a:t>
            </a:r>
            <a:r>
              <a:rPr kumimoji="0" lang="it-IT" sz="1800" b="1"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 modo da poter continuare ad accedere al credito bancario senza penalizzazioni</a:t>
            </a:r>
            <a:r>
              <a:rPr kumimoji="0" lang="it-IT"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 risultati dello stress test – che va visto soprattutto come una occasione per banche.</a:t>
            </a:r>
            <a:endParaRPr kumimoji="0" lang="it-IT"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Rettangolo 2">
            <a:extLst>
              <a:ext uri="{FF2B5EF4-FFF2-40B4-BE49-F238E27FC236}">
                <a16:creationId xmlns:a16="http://schemas.microsoft.com/office/drawing/2014/main" id="{D3D888CE-AFE5-4483-B6B9-C0A1CD4C949C}"/>
              </a:ext>
            </a:extLst>
          </p:cNvPr>
          <p:cNvSpPr/>
          <p:nvPr/>
        </p:nvSpPr>
        <p:spPr>
          <a:xfrm>
            <a:off x="-1" y="6116534"/>
            <a:ext cx="6168190" cy="2462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28° Congresso ASSIOM FOREX Intervento del Governatore della Banca d’Italia Ignazio Visco Parma, 12 febbraio 2022 </a:t>
            </a:r>
            <a:endParaRPr kumimoji="0" lang="it-IT"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CasellaDiTesto 3">
            <a:extLst>
              <a:ext uri="{FF2B5EF4-FFF2-40B4-BE49-F238E27FC236}">
                <a16:creationId xmlns:a16="http://schemas.microsoft.com/office/drawing/2014/main" id="{710783CB-356C-4A87-B7B2-29A5F7EE05FD}"/>
              </a:ext>
            </a:extLst>
          </p:cNvPr>
          <p:cNvSpPr txBox="1"/>
          <p:nvPr/>
        </p:nvSpPr>
        <p:spPr>
          <a:xfrm>
            <a:off x="3461206" y="1091506"/>
            <a:ext cx="526958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Rischi climatici e l’informativa delle PMI</a:t>
            </a:r>
          </a:p>
        </p:txBody>
      </p:sp>
      <p:sp>
        <p:nvSpPr>
          <p:cNvPr id="8" name="Segnaposto numero diapositiva 7">
            <a:extLst>
              <a:ext uri="{FF2B5EF4-FFF2-40B4-BE49-F238E27FC236}">
                <a16:creationId xmlns:a16="http://schemas.microsoft.com/office/drawing/2014/main" id="{DDA3C87D-D6D1-A971-0F42-7CDFCDFFA7A5}"/>
              </a:ext>
            </a:extLst>
          </p:cNvPr>
          <p:cNvSpPr>
            <a:spLocks noGrp="1"/>
          </p:cNvSpPr>
          <p:nvPr>
            <p:ph type="sldNum" sz="quarter" idx="12"/>
          </p:nvPr>
        </p:nvSpPr>
        <p:spPr/>
        <p:txBody>
          <a:bodyPr/>
          <a:lstStyle/>
          <a:p>
            <a:fld id="{835D2407-EE31-4DD5-BAAC-66082D1B5827}" type="slidenum">
              <a:rPr lang="it-IT" smtClean="0"/>
              <a:t>12</a:t>
            </a:fld>
            <a:endParaRPr lang="it-IT"/>
          </a:p>
        </p:txBody>
      </p:sp>
    </p:spTree>
    <p:extLst>
      <p:ext uri="{BB962C8B-B14F-4D97-AF65-F5344CB8AC3E}">
        <p14:creationId xmlns:p14="http://schemas.microsoft.com/office/powerpoint/2010/main" val="1405733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8" name="Titolo 1">
            <a:extLst>
              <a:ext uri="{FF2B5EF4-FFF2-40B4-BE49-F238E27FC236}">
                <a16:creationId xmlns:a16="http://schemas.microsoft.com/office/drawing/2014/main" id="{7400C600-6E06-4C7F-BEC2-1518B5F18A49}"/>
              </a:ext>
            </a:extLst>
          </p:cNvPr>
          <p:cNvSpPr txBox="1">
            <a:spLocks/>
          </p:cNvSpPr>
          <p:nvPr/>
        </p:nvSpPr>
        <p:spPr>
          <a:xfrm>
            <a:off x="2659538" y="-9331"/>
            <a:ext cx="7694357" cy="467449"/>
          </a:xfrm>
          <a:prstGeom prst="rect">
            <a:avLst/>
          </a:prstGeom>
        </p:spPr>
        <p:txBody>
          <a:bodyPr/>
          <a:lstStyle>
            <a:lvl1pPr algn="l" defTabSz="457200" rtl="0" eaLnBrk="1" latinLnBrk="0" hangingPunct="1">
              <a:spcBef>
                <a:spcPct val="0"/>
              </a:spcBef>
              <a:buNone/>
              <a:defRPr sz="2000" b="1" kern="1200">
                <a:solidFill>
                  <a:schemeClr val="tx1"/>
                </a:solidFill>
                <a:latin typeface="Verdana"/>
                <a:ea typeface="+mj-ea"/>
                <a:cs typeface="Verdana"/>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it-IT" sz="2800" b="1" i="1"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Monitorare le performance con il sistema d’allerta</a:t>
            </a:r>
          </a:p>
        </p:txBody>
      </p:sp>
      <p:sp>
        <p:nvSpPr>
          <p:cNvPr id="9" name="Rettangolo 8">
            <a:extLst>
              <a:ext uri="{FF2B5EF4-FFF2-40B4-BE49-F238E27FC236}">
                <a16:creationId xmlns:a16="http://schemas.microsoft.com/office/drawing/2014/main" id="{72793345-92DF-41A4-A986-9B71E1CF125D}"/>
              </a:ext>
            </a:extLst>
          </p:cNvPr>
          <p:cNvSpPr/>
          <p:nvPr/>
        </p:nvSpPr>
        <p:spPr>
          <a:xfrm>
            <a:off x="910595" y="1300916"/>
            <a:ext cx="4959443"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3C3CFF"/>
                </a:solidFill>
                <a:effectLst/>
                <a:uLnTx/>
                <a:uFillTx/>
                <a:latin typeface="Calibri" panose="020F0502020204030204"/>
                <a:ea typeface="Verdana" panose="020B0604030504040204" pitchFamily="34" charset="0"/>
                <a:cs typeface="+mn-cs"/>
              </a:rPr>
              <a:t>TECNICA: Telemetria e sviluppo delle vetture da rally</a:t>
            </a:r>
          </a:p>
        </p:txBody>
      </p:sp>
      <p:sp>
        <p:nvSpPr>
          <p:cNvPr id="10" name="Rettangolo 9">
            <a:extLst>
              <a:ext uri="{FF2B5EF4-FFF2-40B4-BE49-F238E27FC236}">
                <a16:creationId xmlns:a16="http://schemas.microsoft.com/office/drawing/2014/main" id="{226F4174-A851-4171-B1E1-DB34F71CBEC6}"/>
              </a:ext>
            </a:extLst>
          </p:cNvPr>
          <p:cNvSpPr/>
          <p:nvPr/>
        </p:nvSpPr>
        <p:spPr>
          <a:xfrm>
            <a:off x="195631" y="2264573"/>
            <a:ext cx="6096000" cy="923330"/>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Può sembrare strano ma anche nel mondo dei rally, la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telemetria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(nata come applicazione prettamente </a:t>
            </a:r>
            <a:r>
              <a:rPr kumimoji="0" lang="it-IT" sz="1800" b="0" i="0" u="none" strike="noStrike" kern="1200" cap="none" spc="0" normalizeH="0" baseline="0" noProof="0" dirty="0" err="1">
                <a:ln>
                  <a:noFill/>
                </a:ln>
                <a:solidFill>
                  <a:prstClr val="black"/>
                </a:solidFill>
                <a:effectLst/>
                <a:uLnTx/>
                <a:uFillTx/>
                <a:latin typeface="Calibri" panose="020F0502020204030204"/>
                <a:ea typeface="+mn-ea"/>
                <a:cs typeface="+mn-cs"/>
              </a:rPr>
              <a:t>pistaiola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riveste un ruolo sempre più importante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Rettangolo 10">
            <a:extLst>
              <a:ext uri="{FF2B5EF4-FFF2-40B4-BE49-F238E27FC236}">
                <a16:creationId xmlns:a16="http://schemas.microsoft.com/office/drawing/2014/main" id="{A92BF08E-0DBB-4B66-836B-6135C12FF770}"/>
              </a:ext>
            </a:extLst>
          </p:cNvPr>
          <p:cNvSpPr/>
          <p:nvPr/>
        </p:nvSpPr>
        <p:spPr>
          <a:xfrm>
            <a:off x="195631" y="3233674"/>
            <a:ext cx="6096000" cy="2031325"/>
          </a:xfrm>
          <a:prstGeom prst="rect">
            <a:avLst/>
          </a:prstGeom>
        </p:spPr>
        <p:txBody>
          <a:bodyP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Detto che la telemetria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in molti casi aiuta il pilota a correggere gli errori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nello stesso tempo toglie anche gli eventuali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alibi</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L’elettronica registra e riporta ogni dato della vettura in tempo reale, e questi vengono poi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analizzati dagli ingegneri durante il parco assistenza</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rPr>
              <a:t>dando così al pilota i consigli migliori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per limare al massimo i tempi. Ed anche i rally, non dimentichiamolo, oggigiorno si giocano sul filo dei decimi*.</a:t>
            </a:r>
          </a:p>
        </p:txBody>
      </p:sp>
      <p:sp>
        <p:nvSpPr>
          <p:cNvPr id="12" name="Rettangolo 11">
            <a:extLst>
              <a:ext uri="{FF2B5EF4-FFF2-40B4-BE49-F238E27FC236}">
                <a16:creationId xmlns:a16="http://schemas.microsoft.com/office/drawing/2014/main" id="{EEF9967F-52F8-41F9-A466-237DD1AD0205}"/>
              </a:ext>
            </a:extLst>
          </p:cNvPr>
          <p:cNvSpPr/>
          <p:nvPr/>
        </p:nvSpPr>
        <p:spPr>
          <a:xfrm>
            <a:off x="0" y="6077414"/>
            <a:ext cx="9601897"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Calibri" panose="020F0502020204030204"/>
                <a:ea typeface="+mn-ea"/>
                <a:cs typeface="+mn-cs"/>
              </a:rPr>
              <a:t>*Ing. Vittorio Gramegna – </a:t>
            </a:r>
            <a:r>
              <a:rPr kumimoji="0" lang="it-IT" sz="900" b="0" i="0" u="none" strike="noStrike" kern="1200" cap="none" spc="0" normalizeH="0" baseline="0" noProof="0" dirty="0">
                <a:ln>
                  <a:noFill/>
                </a:ln>
                <a:solidFill>
                  <a:srgbClr val="0000FF"/>
                </a:solidFill>
                <a:effectLst/>
                <a:uLnTx/>
                <a:uFillTx/>
                <a:latin typeface="Calibri" panose="020F0502020204030204"/>
                <a:ea typeface="+mn-ea"/>
                <a:cs typeface="+mn-cs"/>
                <a:hlinkClick r:id="rId2" tooltip="Magneti Marelli Checkstar"/>
              </a:rPr>
              <a:t>Magneti Marelli </a:t>
            </a:r>
            <a:r>
              <a:rPr kumimoji="0" lang="it-IT" sz="900" b="0" i="0" u="none" strike="noStrike" kern="1200" cap="none" spc="0" normalizeH="0" baseline="0" noProof="0" dirty="0" err="1">
                <a:ln>
                  <a:noFill/>
                </a:ln>
                <a:solidFill>
                  <a:srgbClr val="0000FF"/>
                </a:solidFill>
                <a:effectLst/>
                <a:uLnTx/>
                <a:uFillTx/>
                <a:latin typeface="Calibri" panose="020F0502020204030204"/>
                <a:ea typeface="+mn-ea"/>
                <a:cs typeface="+mn-cs"/>
                <a:hlinkClick r:id="rId2" tooltip="Magneti Marelli Checkstar"/>
              </a:rPr>
              <a:t>Checkstar</a:t>
            </a:r>
            <a:r>
              <a:rPr kumimoji="0" lang="it-IT" sz="900" b="0" i="0" u="none" strike="noStrike" kern="1200" cap="none" spc="0" normalizeH="0" baseline="0" noProof="0" dirty="0">
                <a:ln>
                  <a:noFill/>
                </a:ln>
                <a:solidFill>
                  <a:srgbClr val="0000FF"/>
                </a:solidFill>
                <a:effectLst/>
                <a:uLnTx/>
                <a:uFillTx/>
                <a:latin typeface="Calibri" panose="020F0502020204030204"/>
                <a:ea typeface="+mn-ea"/>
                <a:cs typeface="+mn-cs"/>
              </a:rPr>
              <a:t> </a:t>
            </a:r>
            <a:r>
              <a:rPr kumimoji="0" lang="it-IT" sz="900" b="0" i="0" u="none" strike="noStrike" kern="1200" cap="none" spc="0" normalizeH="0" baseline="0" noProof="0" dirty="0">
                <a:ln>
                  <a:noFill/>
                </a:ln>
                <a:solidFill>
                  <a:srgbClr val="0000FF"/>
                </a:solidFill>
                <a:effectLst/>
                <a:uLnTx/>
                <a:uFillTx/>
                <a:latin typeface="Calibri" panose="020F0502020204030204"/>
                <a:ea typeface="+mn-ea"/>
                <a:cs typeface="+mn-cs"/>
                <a:hlinkClick r:id="rId3"/>
              </a:rPr>
              <a:t>–</a:t>
            </a:r>
            <a:r>
              <a:rPr kumimoji="0" lang="it-IT" sz="900" b="0" i="0" u="none" strike="noStrike" kern="1200" cap="none" spc="0" normalizeH="0" baseline="0" noProof="0" dirty="0">
                <a:ln>
                  <a:noFill/>
                </a:ln>
                <a:solidFill>
                  <a:srgbClr val="0000FF"/>
                </a:solidFill>
                <a:effectLst/>
                <a:uLnTx/>
                <a:uFillTx/>
                <a:latin typeface="Calibri" panose="020F0502020204030204"/>
                <a:ea typeface="+mn-ea"/>
                <a:cs typeface="+mn-cs"/>
              </a:rPr>
              <a:t> RACEDAY - </a:t>
            </a:r>
            <a:r>
              <a:rPr kumimoji="0" lang="it-IT" sz="900" b="0" i="0" u="none" strike="noStrike" kern="1200" cap="none" spc="0" normalizeH="0" baseline="0" noProof="0" dirty="0">
                <a:ln>
                  <a:noFill/>
                </a:ln>
                <a:solidFill>
                  <a:srgbClr val="0000FF"/>
                </a:solidFill>
                <a:effectLst/>
                <a:uLnTx/>
                <a:uFillTx/>
                <a:latin typeface="Calibri" panose="020F0502020204030204"/>
                <a:ea typeface="+mn-ea"/>
                <a:cs typeface="+mn-cs"/>
                <a:hlinkClick r:id="rId3"/>
              </a:rPr>
              <a:t>http://www.raceday.it/tecnica-telemetria-e-sviluppo-delle-vetture/</a:t>
            </a:r>
            <a:endParaRPr kumimoji="0" lang="it-IT" sz="900" b="0"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pic>
        <p:nvPicPr>
          <p:cNvPr id="13" name="Immagine 12">
            <a:extLst>
              <a:ext uri="{FF2B5EF4-FFF2-40B4-BE49-F238E27FC236}">
                <a16:creationId xmlns:a16="http://schemas.microsoft.com/office/drawing/2014/main" id="{D27C486A-F949-4826-A2D0-FCA32A83FE51}"/>
              </a:ext>
            </a:extLst>
          </p:cNvPr>
          <p:cNvPicPr>
            <a:picLocks noChangeAspect="1"/>
          </p:cNvPicPr>
          <p:nvPr/>
        </p:nvPicPr>
        <p:blipFill>
          <a:blip r:embed="rId4"/>
          <a:stretch>
            <a:fillRect/>
          </a:stretch>
        </p:blipFill>
        <p:spPr>
          <a:xfrm>
            <a:off x="6506717" y="1418029"/>
            <a:ext cx="5489652" cy="4305837"/>
          </a:xfrm>
          <a:prstGeom prst="rect">
            <a:avLst/>
          </a:prstGeom>
        </p:spPr>
      </p:pic>
      <p:sp>
        <p:nvSpPr>
          <p:cNvPr id="2" name="Segnaposto numero diapositiva 1">
            <a:extLst>
              <a:ext uri="{FF2B5EF4-FFF2-40B4-BE49-F238E27FC236}">
                <a16:creationId xmlns:a16="http://schemas.microsoft.com/office/drawing/2014/main" id="{68AC5253-48E8-9799-93B5-82FB7615915C}"/>
              </a:ext>
            </a:extLst>
          </p:cNvPr>
          <p:cNvSpPr>
            <a:spLocks noGrp="1"/>
          </p:cNvSpPr>
          <p:nvPr>
            <p:ph type="sldNum" sz="quarter" idx="12"/>
          </p:nvPr>
        </p:nvSpPr>
        <p:spPr/>
        <p:txBody>
          <a:bodyPr/>
          <a:lstStyle/>
          <a:p>
            <a:fld id="{835D2407-EE31-4DD5-BAAC-66082D1B5827}" type="slidenum">
              <a:rPr lang="it-IT" smtClean="0"/>
              <a:t>13</a:t>
            </a:fld>
            <a:endParaRPr lang="it-IT"/>
          </a:p>
        </p:txBody>
      </p:sp>
    </p:spTree>
    <p:extLst>
      <p:ext uri="{BB962C8B-B14F-4D97-AF65-F5344CB8AC3E}">
        <p14:creationId xmlns:p14="http://schemas.microsoft.com/office/powerpoint/2010/main" val="240223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useBgFill="1">
        <p:nvSpPr>
          <p:cNvPr id="18"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2601"/>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Segnaposto piè di pagina 3">
            <a:extLst>
              <a:ext uri="{FF2B5EF4-FFF2-40B4-BE49-F238E27FC236}">
                <a16:creationId xmlns:a16="http://schemas.microsoft.com/office/drawing/2014/main" id="{CAA40D8D-37E6-4701-BE7C-730F99735F23}"/>
              </a:ext>
            </a:extLst>
          </p:cNvPr>
          <p:cNvSpPr>
            <a:spLocks noGrp="1"/>
          </p:cNvSpPr>
          <p:nvPr>
            <p:ph type="ftr" sz="quarter" idx="11"/>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7" name="Segnaposto numero diapositiva 6">
            <a:extLst>
              <a:ext uri="{FF2B5EF4-FFF2-40B4-BE49-F238E27FC236}">
                <a16:creationId xmlns:a16="http://schemas.microsoft.com/office/drawing/2014/main" id="{FED15165-16AE-462D-8D29-7AD057BE3063}"/>
              </a:ext>
            </a:extLst>
          </p:cNvPr>
          <p:cNvSpPr>
            <a:spLocks noGrp="1"/>
          </p:cNvSpPr>
          <p:nvPr>
            <p:ph type="sldNum" sz="quarter" idx="12"/>
          </p:nvPr>
        </p:nvSpPr>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fld id="{AF667236-2E65-48D2-8A17-E97790B4BC37}" type="slidenum">
              <a:rPr kumimoji="0" lang="it-IT" sz="1200" b="0" i="0" u="none" strike="noStrike" kern="1200" cap="none" spc="0" normalizeH="0" baseline="0" noProof="0">
                <a:ln>
                  <a:noFill/>
                </a:ln>
                <a:solidFill>
                  <a:srgbClr val="2C2C2C"/>
                </a:solidFill>
                <a:effectLst/>
                <a:uLnTx/>
                <a:uFillTx/>
                <a:latin typeface="Corbel" panose="020B0503020204020204"/>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a:ln>
                <a:noFill/>
              </a:ln>
              <a:solidFill>
                <a:srgbClr val="2C2C2C"/>
              </a:solidFill>
              <a:effectLst/>
              <a:uLnTx/>
              <a:uFillTx/>
              <a:latin typeface="Corbel" panose="020B0503020204020204"/>
              <a:ea typeface="+mn-ea"/>
              <a:cs typeface="+mn-cs"/>
            </a:endParaRPr>
          </a:p>
        </p:txBody>
      </p:sp>
      <p:sp>
        <p:nvSpPr>
          <p:cNvPr id="13" name="Rettangolo 12">
            <a:extLst>
              <a:ext uri="{FF2B5EF4-FFF2-40B4-BE49-F238E27FC236}">
                <a16:creationId xmlns:a16="http://schemas.microsoft.com/office/drawing/2014/main" id="{36FA3B1A-549F-4627-AD64-2867B94D9742}"/>
              </a:ext>
            </a:extLst>
          </p:cNvPr>
          <p:cNvSpPr/>
          <p:nvPr/>
        </p:nvSpPr>
        <p:spPr>
          <a:xfrm>
            <a:off x="566377" y="-20309"/>
            <a:ext cx="11059246" cy="523220"/>
          </a:xfrm>
          <a:prstGeom prst="rect">
            <a:avLst/>
          </a:prstGeom>
        </p:spPr>
        <p:txBody>
          <a:bodyPr wrap="none">
            <a:spAutoFit/>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Il business plan quale strumento di dialogo tra l’impresa e gli stakeholder</a:t>
            </a:r>
          </a:p>
        </p:txBody>
      </p:sp>
      <p:pic>
        <p:nvPicPr>
          <p:cNvPr id="8" name="Immagine 7">
            <a:extLst>
              <a:ext uri="{FF2B5EF4-FFF2-40B4-BE49-F238E27FC236}">
                <a16:creationId xmlns:a16="http://schemas.microsoft.com/office/drawing/2014/main" id="{FA082399-19CB-43BA-820D-31C7CDCAB09A}"/>
              </a:ext>
            </a:extLst>
          </p:cNvPr>
          <p:cNvPicPr>
            <a:picLocks noChangeAspect="1"/>
          </p:cNvPicPr>
          <p:nvPr/>
        </p:nvPicPr>
        <p:blipFill>
          <a:blip r:embed="rId2"/>
          <a:stretch>
            <a:fillRect/>
          </a:stretch>
        </p:blipFill>
        <p:spPr>
          <a:xfrm>
            <a:off x="405512" y="1063697"/>
            <a:ext cx="3647584" cy="5083984"/>
          </a:xfrm>
          <a:prstGeom prst="rect">
            <a:avLst/>
          </a:prstGeom>
          <a:ln>
            <a:solidFill>
              <a:srgbClr val="0070C0"/>
            </a:solidFill>
          </a:ln>
        </p:spPr>
      </p:pic>
      <p:sp>
        <p:nvSpPr>
          <p:cNvPr id="9" name="CasellaDiTesto 8">
            <a:extLst>
              <a:ext uri="{FF2B5EF4-FFF2-40B4-BE49-F238E27FC236}">
                <a16:creationId xmlns:a16="http://schemas.microsoft.com/office/drawing/2014/main" id="{A94135BA-2407-4C37-9AC2-F1EABE0B9CE1}"/>
              </a:ext>
            </a:extLst>
          </p:cNvPr>
          <p:cNvSpPr txBox="1"/>
          <p:nvPr/>
        </p:nvSpPr>
        <p:spPr>
          <a:xfrm>
            <a:off x="5163049" y="1143478"/>
            <a:ext cx="6403449" cy="48936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Lo </a:t>
            </a:r>
            <a:r>
              <a:rPr kumimoji="0" lang="it-IT" sz="2400" b="1" i="0" u="none" strike="noStrike" kern="1200" cap="none" spc="0" normalizeH="0" baseline="0" noProof="0" dirty="0">
                <a:ln>
                  <a:noFill/>
                </a:ln>
                <a:solidFill>
                  <a:srgbClr val="FF0000"/>
                </a:solidFill>
                <a:effectLst/>
                <a:uLnTx/>
                <a:uFillTx/>
                <a:latin typeface="Calibri" panose="020F0502020204030204"/>
                <a:ea typeface="+mn-ea"/>
                <a:cs typeface="+mn-cs"/>
              </a:rPr>
              <a:t>scopo</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è quello di creare un </a:t>
            </a:r>
            <a:r>
              <a:rPr kumimoji="0" lang="it-IT" sz="2400" b="0" i="0" u="sng" strike="noStrike" kern="1200" cap="none" spc="0" normalizeH="0" baseline="0" noProof="0" dirty="0">
                <a:ln>
                  <a:noFill/>
                </a:ln>
                <a:solidFill>
                  <a:srgbClr val="000000"/>
                </a:solidFill>
                <a:effectLst/>
                <a:uLnTx/>
                <a:uFillTx/>
                <a:latin typeface="Calibri" panose="020F0502020204030204"/>
                <a:ea typeface="+mn-ea"/>
                <a:cs typeface="+mn-cs"/>
              </a:rPr>
              <a:t>documento di riferimento unico sia per il redattore del Business Plan che per il lettore</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 uno standard di riferimento che semplifica le scelte operative di compilazione e le rende immediatamente comprensibili a chi deve valutare il Piano. Il Professionista che decide di applicare questi Principi può quindi farne esplicito riferimento, ed il valutatore potrà quindi immediatamente sapere quali standard di redazione sono stati applicati, e cosa attendersi dal documento.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I Principi Guida, quindi, hanno come </a:t>
            </a:r>
            <a:r>
              <a:rPr kumimoji="0" lang="it-IT" sz="2400" b="1" i="0" u="sng" strike="noStrike" kern="1200" cap="none" spc="0" normalizeH="0" baseline="0" noProof="0" dirty="0">
                <a:ln>
                  <a:noFill/>
                </a:ln>
                <a:solidFill>
                  <a:srgbClr val="FF0000"/>
                </a:solidFill>
                <a:effectLst/>
                <a:uLnTx/>
                <a:uFillTx/>
                <a:latin typeface="Calibri" panose="020F0502020204030204"/>
                <a:ea typeface="+mn-ea"/>
                <a:cs typeface="+mn-cs"/>
              </a:rPr>
              <a:t>obiettivo </a:t>
            </a:r>
            <a:r>
              <a:rPr kumimoji="0" lang="it-IT" sz="2400" b="0" i="0" u="sng" strike="noStrike" kern="1200" cap="none" spc="0" normalizeH="0" baseline="0" noProof="0" dirty="0">
                <a:ln>
                  <a:noFill/>
                </a:ln>
                <a:solidFill>
                  <a:srgbClr val="000000"/>
                </a:solidFill>
                <a:effectLst/>
                <a:uLnTx/>
                <a:uFillTx/>
                <a:latin typeface="Calibri" panose="020F0502020204030204"/>
                <a:ea typeface="+mn-ea"/>
                <a:cs typeface="+mn-cs"/>
              </a:rPr>
              <a:t>la praticità e fruibilità del documento</a:t>
            </a:r>
            <a:r>
              <a:rPr kumimoji="0" lang="it-IT" sz="24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
        <p:nvSpPr>
          <p:cNvPr id="10" name="CasellaDiTesto 9">
            <a:extLst>
              <a:ext uri="{FF2B5EF4-FFF2-40B4-BE49-F238E27FC236}">
                <a16:creationId xmlns:a16="http://schemas.microsoft.com/office/drawing/2014/main" id="{2315E52A-4A6D-497E-AF87-DD2BA778B7CF}"/>
              </a:ext>
            </a:extLst>
          </p:cNvPr>
          <p:cNvSpPr txBox="1"/>
          <p:nvPr/>
        </p:nvSpPr>
        <p:spPr>
          <a:xfrm>
            <a:off x="5296602" y="6004052"/>
            <a:ext cx="6136341" cy="256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67" b="0" i="0" u="none" strike="noStrike" kern="1200" cap="none" spc="0" normalizeH="0" baseline="0" noProof="0" dirty="0">
                <a:ln>
                  <a:noFill/>
                </a:ln>
                <a:solidFill>
                  <a:srgbClr val="000000"/>
                </a:solidFill>
                <a:effectLst/>
                <a:uLnTx/>
                <a:uFillTx/>
                <a:latin typeface="Calibri" panose="020F0502020204030204"/>
                <a:ea typeface="+mn-ea"/>
                <a:cs typeface="+mn-cs"/>
              </a:rPr>
              <a:t>https://www.odcec.mi.it/news/2021/04/28/principi-guida-per-la-redazione-del-business-plan</a:t>
            </a:r>
          </a:p>
        </p:txBody>
      </p:sp>
    </p:spTree>
    <p:extLst>
      <p:ext uri="{BB962C8B-B14F-4D97-AF65-F5344CB8AC3E}">
        <p14:creationId xmlns:p14="http://schemas.microsoft.com/office/powerpoint/2010/main" val="41007678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1"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45" name="Rettangolo 44">
            <a:extLst>
              <a:ext uri="{FF2B5EF4-FFF2-40B4-BE49-F238E27FC236}">
                <a16:creationId xmlns:a16="http://schemas.microsoft.com/office/drawing/2014/main" id="{DC2C1C81-F621-4E73-ACBA-CBE2524EEB6F}"/>
              </a:ext>
            </a:extLst>
          </p:cNvPr>
          <p:cNvSpPr/>
          <p:nvPr/>
        </p:nvSpPr>
        <p:spPr>
          <a:xfrm>
            <a:off x="-2" y="33551"/>
            <a:ext cx="12192000" cy="415498"/>
          </a:xfrm>
          <a:prstGeom prst="rect">
            <a:avLst/>
          </a:prstGeom>
        </p:spPr>
        <p:txBody>
          <a:bodyPr wrap="square">
            <a:spAutoFit/>
          </a:bodyPr>
          <a:lstStyle/>
          <a:p>
            <a:pPr algn="ctr">
              <a:defRPr/>
            </a:pPr>
            <a:r>
              <a:rPr lang="it-IT" sz="2100" b="1" i="1" dirty="0">
                <a:solidFill>
                  <a:srgbClr val="FFFFFF"/>
                </a:solidFill>
                <a:latin typeface="Calibri" panose="020F0502020204030204" pitchFamily="34" charset="0"/>
                <a:cs typeface="Calibri" panose="020F0502020204030204" pitchFamily="34" charset="0"/>
              </a:rPr>
              <a:t>Uniti al fianco delle PMI per vincere la sfida della crescita</a:t>
            </a:r>
            <a:endParaRPr kumimoji="0" lang="it-IT" sz="21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9" name="Immagine 8">
            <a:extLst>
              <a:ext uri="{FF2B5EF4-FFF2-40B4-BE49-F238E27FC236}">
                <a16:creationId xmlns:a16="http://schemas.microsoft.com/office/drawing/2014/main" id="{957D1039-BE90-2BE3-502C-0DE59D2BEA47}"/>
              </a:ext>
            </a:extLst>
          </p:cNvPr>
          <p:cNvPicPr>
            <a:picLocks noChangeAspect="1"/>
          </p:cNvPicPr>
          <p:nvPr/>
        </p:nvPicPr>
        <p:blipFill>
          <a:blip r:embed="rId2"/>
          <a:stretch>
            <a:fillRect/>
          </a:stretch>
        </p:blipFill>
        <p:spPr>
          <a:xfrm>
            <a:off x="1329532" y="712678"/>
            <a:ext cx="9532931" cy="5466194"/>
          </a:xfrm>
          <a:prstGeom prst="rect">
            <a:avLst/>
          </a:prstGeom>
        </p:spPr>
      </p:pic>
      <p:sp>
        <p:nvSpPr>
          <p:cNvPr id="10" name="CasellaDiTesto 9">
            <a:extLst>
              <a:ext uri="{FF2B5EF4-FFF2-40B4-BE49-F238E27FC236}">
                <a16:creationId xmlns:a16="http://schemas.microsoft.com/office/drawing/2014/main" id="{C6EE2E26-506A-9115-0799-1F0C3EC962BE}"/>
              </a:ext>
            </a:extLst>
          </p:cNvPr>
          <p:cNvSpPr txBox="1"/>
          <p:nvPr/>
        </p:nvSpPr>
        <p:spPr>
          <a:xfrm>
            <a:off x="7744652" y="4871870"/>
            <a:ext cx="1732042" cy="523220"/>
          </a:xfrm>
          <a:prstGeom prst="rect">
            <a:avLst/>
          </a:prstGeom>
          <a:noFill/>
        </p:spPr>
        <p:txBody>
          <a:bodyPr wrap="square" rtlCol="0">
            <a:spAutoFit/>
          </a:bodyPr>
          <a:lstStyle/>
          <a:p>
            <a:pPr algn="ctr"/>
            <a:r>
              <a:rPr lang="it-IT" sz="1400" dirty="0">
                <a:latin typeface="Calibri" panose="020F0502020204030204" pitchFamily="34" charset="0"/>
                <a:cs typeface="Calibri" panose="020F0502020204030204" pitchFamily="34" charset="0"/>
              </a:rPr>
              <a:t>Set informativo «</a:t>
            </a:r>
            <a:r>
              <a:rPr lang="it-IT" sz="1400" i="1" dirty="0">
                <a:latin typeface="Calibri" panose="020F0502020204030204" pitchFamily="34" charset="0"/>
                <a:cs typeface="Calibri" panose="020F0502020204030204" pitchFamily="34" charset="0"/>
              </a:rPr>
              <a:t>minimo e ordinato</a:t>
            </a:r>
            <a:r>
              <a:rPr lang="it-IT" sz="1400" dirty="0">
                <a:latin typeface="Calibri" panose="020F0502020204030204" pitchFamily="34" charset="0"/>
                <a:cs typeface="Calibri" panose="020F0502020204030204" pitchFamily="34" charset="0"/>
              </a:rPr>
              <a:t>» </a:t>
            </a:r>
          </a:p>
        </p:txBody>
      </p:sp>
      <p:sp>
        <p:nvSpPr>
          <p:cNvPr id="11" name="Freccia a destra 10">
            <a:extLst>
              <a:ext uri="{FF2B5EF4-FFF2-40B4-BE49-F238E27FC236}">
                <a16:creationId xmlns:a16="http://schemas.microsoft.com/office/drawing/2014/main" id="{249701F7-73A3-E30F-70CC-161C951E7590}"/>
              </a:ext>
            </a:extLst>
          </p:cNvPr>
          <p:cNvSpPr/>
          <p:nvPr/>
        </p:nvSpPr>
        <p:spPr>
          <a:xfrm rot="10800000">
            <a:off x="7531379" y="4994694"/>
            <a:ext cx="213273" cy="277571"/>
          </a:xfrm>
          <a:prstGeom prst="rightArrow">
            <a:avLst/>
          </a:prstGeom>
          <a:solidFill>
            <a:srgbClr val="CCECFF"/>
          </a:solidFill>
          <a:ln>
            <a:solidFill>
              <a:srgbClr val="92D050"/>
            </a:soli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2" name="CasellaDiTesto 11">
            <a:extLst>
              <a:ext uri="{FF2B5EF4-FFF2-40B4-BE49-F238E27FC236}">
                <a16:creationId xmlns:a16="http://schemas.microsoft.com/office/drawing/2014/main" id="{D1E6B172-7F25-13A3-55B6-61B96CE2995B}"/>
              </a:ext>
            </a:extLst>
          </p:cNvPr>
          <p:cNvSpPr txBox="1"/>
          <p:nvPr/>
        </p:nvSpPr>
        <p:spPr>
          <a:xfrm>
            <a:off x="1826015" y="4871870"/>
            <a:ext cx="2377662" cy="523220"/>
          </a:xfrm>
          <a:prstGeom prst="rect">
            <a:avLst/>
          </a:prstGeom>
          <a:noFill/>
        </p:spPr>
        <p:txBody>
          <a:bodyPr wrap="square" rtlCol="0">
            <a:spAutoFit/>
          </a:bodyPr>
          <a:lstStyle/>
          <a:p>
            <a:pPr algn="ctr"/>
            <a:r>
              <a:rPr lang="it-IT" sz="1400" dirty="0">
                <a:latin typeface="Calibri" panose="020F0502020204030204" pitchFamily="34" charset="0"/>
                <a:cs typeface="Calibri" panose="020F0502020204030204" pitchFamily="34" charset="0"/>
              </a:rPr>
              <a:t>Analisi e informazioni «</a:t>
            </a:r>
            <a:r>
              <a:rPr lang="it-IT" sz="1400" u="sng" dirty="0">
                <a:latin typeface="Calibri" panose="020F0502020204030204" pitchFamily="34" charset="0"/>
                <a:cs typeface="Calibri" panose="020F0502020204030204" pitchFamily="34" charset="0"/>
              </a:rPr>
              <a:t>aggiuntive e personalizzate»</a:t>
            </a:r>
          </a:p>
        </p:txBody>
      </p:sp>
      <p:sp>
        <p:nvSpPr>
          <p:cNvPr id="13" name="Freccia a destra 12">
            <a:extLst>
              <a:ext uri="{FF2B5EF4-FFF2-40B4-BE49-F238E27FC236}">
                <a16:creationId xmlns:a16="http://schemas.microsoft.com/office/drawing/2014/main" id="{FE5C4797-07BB-6164-10B2-3F089270EC71}"/>
              </a:ext>
            </a:extLst>
          </p:cNvPr>
          <p:cNvSpPr/>
          <p:nvPr/>
        </p:nvSpPr>
        <p:spPr>
          <a:xfrm>
            <a:off x="4255730" y="4974317"/>
            <a:ext cx="213273" cy="277571"/>
          </a:xfrm>
          <a:prstGeom prst="rightArrow">
            <a:avLst/>
          </a:prstGeom>
          <a:solidFill>
            <a:srgbClr val="CCECFF"/>
          </a:solidFill>
          <a:ln>
            <a:solidFill>
              <a:srgbClr val="92D050"/>
            </a:solidFill>
          </a:ln>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
        <p:nvSpPr>
          <p:cNvPr id="14" name="CasellaDiTesto 13">
            <a:extLst>
              <a:ext uri="{FF2B5EF4-FFF2-40B4-BE49-F238E27FC236}">
                <a16:creationId xmlns:a16="http://schemas.microsoft.com/office/drawing/2014/main" id="{C93DE021-328B-85A0-4529-C97E6501D32D}"/>
              </a:ext>
            </a:extLst>
          </p:cNvPr>
          <p:cNvSpPr txBox="1"/>
          <p:nvPr/>
        </p:nvSpPr>
        <p:spPr>
          <a:xfrm>
            <a:off x="5644290" y="3557094"/>
            <a:ext cx="647934" cy="369332"/>
          </a:xfrm>
          <a:prstGeom prst="rect">
            <a:avLst/>
          </a:prstGeom>
          <a:noFill/>
        </p:spPr>
        <p:txBody>
          <a:bodyPr wrap="none" rtlCol="0">
            <a:spAutoFit/>
          </a:bodyPr>
          <a:lstStyle/>
          <a:p>
            <a:r>
              <a:rPr lang="it-IT" b="1" dirty="0">
                <a:latin typeface="Calibri" panose="020F0502020204030204" pitchFamily="34" charset="0"/>
                <a:cs typeface="Calibri" panose="020F0502020204030204" pitchFamily="34" charset="0"/>
              </a:rPr>
              <a:t>PMI</a:t>
            </a:r>
            <a:r>
              <a:rPr lang="it-IT" dirty="0"/>
              <a:t> </a:t>
            </a:r>
          </a:p>
        </p:txBody>
      </p:sp>
      <p:sp>
        <p:nvSpPr>
          <p:cNvPr id="15" name="Ovale 14">
            <a:extLst>
              <a:ext uri="{FF2B5EF4-FFF2-40B4-BE49-F238E27FC236}">
                <a16:creationId xmlns:a16="http://schemas.microsoft.com/office/drawing/2014/main" id="{3B129156-C6AB-065A-E6C3-86943EB90D92}"/>
              </a:ext>
            </a:extLst>
          </p:cNvPr>
          <p:cNvSpPr/>
          <p:nvPr/>
        </p:nvSpPr>
        <p:spPr bwMode="auto">
          <a:xfrm>
            <a:off x="5935719" y="4223843"/>
            <a:ext cx="1353922" cy="1819275"/>
          </a:xfrm>
          <a:prstGeom prst="ellipse">
            <a:avLst/>
          </a:prstGeom>
          <a:no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319088" rtl="0" eaLnBrk="1" fontAlgn="base" latinLnBrk="0" hangingPunct="1">
              <a:lnSpc>
                <a:spcPct val="100000"/>
              </a:lnSpc>
              <a:spcBef>
                <a:spcPct val="20000"/>
              </a:spcBef>
              <a:spcAft>
                <a:spcPct val="0"/>
              </a:spcAft>
              <a:buClrTx/>
              <a:buSzTx/>
              <a:buFont typeface="Wingdings" pitchFamily="1" charset="2"/>
              <a:buNone/>
              <a:tabLst>
                <a:tab pos="101600" algn="l"/>
              </a:tabLst>
            </a:pPr>
            <a:endParaRPr kumimoji="0" lang="it-IT" sz="1000" b="1" i="0" u="none" strike="noStrike" cap="none" normalizeH="0" baseline="0">
              <a:ln>
                <a:noFill/>
              </a:ln>
              <a:solidFill>
                <a:schemeClr val="tx1"/>
              </a:solidFill>
              <a:effectLst/>
              <a:latin typeface="Arial" charset="0"/>
              <a:cs typeface="Times New Roman" pitchFamily="1" charset="0"/>
            </a:endParaRPr>
          </a:p>
        </p:txBody>
      </p:sp>
      <p:sp>
        <p:nvSpPr>
          <p:cNvPr id="16" name="Ovale 15">
            <a:extLst>
              <a:ext uri="{FF2B5EF4-FFF2-40B4-BE49-F238E27FC236}">
                <a16:creationId xmlns:a16="http://schemas.microsoft.com/office/drawing/2014/main" id="{B69A206C-04B3-156A-DF71-04D362FCABE7}"/>
              </a:ext>
            </a:extLst>
          </p:cNvPr>
          <p:cNvSpPr/>
          <p:nvPr/>
        </p:nvSpPr>
        <p:spPr bwMode="auto">
          <a:xfrm>
            <a:off x="9355526" y="1785444"/>
            <a:ext cx="1388300" cy="1885949"/>
          </a:xfrm>
          <a:prstGeom prst="ellipse">
            <a:avLst/>
          </a:prstGeom>
          <a:no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319088" rtl="0" eaLnBrk="1" fontAlgn="base" latinLnBrk="0" hangingPunct="1">
              <a:lnSpc>
                <a:spcPct val="100000"/>
              </a:lnSpc>
              <a:spcBef>
                <a:spcPct val="20000"/>
              </a:spcBef>
              <a:spcAft>
                <a:spcPct val="0"/>
              </a:spcAft>
              <a:buClrTx/>
              <a:buSzTx/>
              <a:buFont typeface="Wingdings" pitchFamily="1" charset="2"/>
              <a:buNone/>
              <a:tabLst>
                <a:tab pos="101600" algn="l"/>
              </a:tabLst>
            </a:pPr>
            <a:endParaRPr kumimoji="0" lang="it-IT" sz="1000" b="1" i="0" u="none" strike="noStrike" cap="none" normalizeH="0" baseline="0">
              <a:ln>
                <a:noFill/>
              </a:ln>
              <a:solidFill>
                <a:schemeClr val="tx1"/>
              </a:solidFill>
              <a:effectLst/>
              <a:latin typeface="Arial" charset="0"/>
              <a:cs typeface="Times New Roman" pitchFamily="1" charset="0"/>
            </a:endParaRPr>
          </a:p>
        </p:txBody>
      </p:sp>
      <p:sp>
        <p:nvSpPr>
          <p:cNvPr id="17" name="Ovale 16">
            <a:extLst>
              <a:ext uri="{FF2B5EF4-FFF2-40B4-BE49-F238E27FC236}">
                <a16:creationId xmlns:a16="http://schemas.microsoft.com/office/drawing/2014/main" id="{DF1571B8-00B8-A134-7AE5-177F8772B0F0}"/>
              </a:ext>
            </a:extLst>
          </p:cNvPr>
          <p:cNvSpPr/>
          <p:nvPr/>
        </p:nvSpPr>
        <p:spPr bwMode="auto">
          <a:xfrm>
            <a:off x="2840092" y="1561685"/>
            <a:ext cx="1255283" cy="1995409"/>
          </a:xfrm>
          <a:prstGeom prst="ellipse">
            <a:avLst/>
          </a:prstGeom>
          <a:noFill/>
          <a:ln>
            <a:solidFill>
              <a:schemeClr val="tx1"/>
            </a:solidFill>
          </a:ln>
          <a:effectLst/>
        </p:spPr>
        <p:txBody>
          <a:bodyPr vert="horz" wrap="square" lIns="91440" tIns="45720" rIns="91440" bIns="45720" numCol="1" rtlCol="0" anchor="t" anchorCtr="0" compatLnSpc="1">
            <a:prstTxWarp prst="textNoShape">
              <a:avLst/>
            </a:prstTxWarp>
          </a:bodyPr>
          <a:lstStyle/>
          <a:p>
            <a:pPr marL="0" marR="0" indent="0" algn="ctr" defTabSz="319088" rtl="0" eaLnBrk="1" fontAlgn="base" latinLnBrk="0" hangingPunct="1">
              <a:lnSpc>
                <a:spcPct val="100000"/>
              </a:lnSpc>
              <a:spcBef>
                <a:spcPct val="20000"/>
              </a:spcBef>
              <a:spcAft>
                <a:spcPct val="0"/>
              </a:spcAft>
              <a:buClrTx/>
              <a:buSzTx/>
              <a:buFont typeface="Wingdings" pitchFamily="1" charset="2"/>
              <a:buNone/>
              <a:tabLst>
                <a:tab pos="101600" algn="l"/>
              </a:tabLst>
            </a:pPr>
            <a:endParaRPr kumimoji="0" lang="it-IT" sz="1000" b="1" i="0" u="none" strike="noStrike" cap="none" normalizeH="0" baseline="0">
              <a:ln>
                <a:noFill/>
              </a:ln>
              <a:solidFill>
                <a:schemeClr val="tx1"/>
              </a:solidFill>
              <a:effectLst/>
              <a:latin typeface="Arial" charset="0"/>
              <a:cs typeface="Times New Roman" pitchFamily="1" charset="0"/>
            </a:endParaRPr>
          </a:p>
        </p:txBody>
      </p:sp>
      <p:sp>
        <p:nvSpPr>
          <p:cNvPr id="2" name="Segnaposto numero diapositiva 1">
            <a:extLst>
              <a:ext uri="{FF2B5EF4-FFF2-40B4-BE49-F238E27FC236}">
                <a16:creationId xmlns:a16="http://schemas.microsoft.com/office/drawing/2014/main" id="{428C6C5D-33A8-B25C-9ED4-689F3FB32EB4}"/>
              </a:ext>
            </a:extLst>
          </p:cNvPr>
          <p:cNvSpPr>
            <a:spLocks noGrp="1"/>
          </p:cNvSpPr>
          <p:nvPr>
            <p:ph type="sldNum" sz="quarter" idx="12"/>
          </p:nvPr>
        </p:nvSpPr>
        <p:spPr/>
        <p:txBody>
          <a:bodyPr/>
          <a:lstStyle/>
          <a:p>
            <a:fld id="{835D2407-EE31-4DD5-BAAC-66082D1B5827}" type="slidenum">
              <a:rPr lang="it-IT" smtClean="0"/>
              <a:t>15</a:t>
            </a:fld>
            <a:endParaRPr lang="it-IT"/>
          </a:p>
        </p:txBody>
      </p:sp>
    </p:spTree>
    <p:extLst>
      <p:ext uri="{BB962C8B-B14F-4D97-AF65-F5344CB8AC3E}">
        <p14:creationId xmlns:p14="http://schemas.microsoft.com/office/powerpoint/2010/main" val="357025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pic>
        <p:nvPicPr>
          <p:cNvPr id="9" name="Immagine 8">
            <a:extLst>
              <a:ext uri="{FF2B5EF4-FFF2-40B4-BE49-F238E27FC236}">
                <a16:creationId xmlns:a16="http://schemas.microsoft.com/office/drawing/2014/main" id="{741D0288-2D85-4809-8F50-9F679F7849C6}"/>
              </a:ext>
            </a:extLst>
          </p:cNvPr>
          <p:cNvPicPr>
            <a:picLocks noChangeAspect="1"/>
          </p:cNvPicPr>
          <p:nvPr/>
        </p:nvPicPr>
        <p:blipFill>
          <a:blip r:embed="rId2"/>
          <a:stretch>
            <a:fillRect/>
          </a:stretch>
        </p:blipFill>
        <p:spPr>
          <a:xfrm>
            <a:off x="5831308" y="1065281"/>
            <a:ext cx="3397026" cy="5089178"/>
          </a:xfrm>
          <a:prstGeom prst="rect">
            <a:avLst/>
          </a:prstGeom>
          <a:ln>
            <a:noFill/>
          </a:ln>
          <a:effectLst>
            <a:outerShdw blurRad="292100" dist="139700" dir="2700000" algn="tl" rotWithShape="0">
              <a:srgbClr val="333333">
                <a:alpha val="65000"/>
              </a:srgbClr>
            </a:outerShdw>
          </a:effectLst>
        </p:spPr>
      </p:pic>
      <p:sp>
        <p:nvSpPr>
          <p:cNvPr id="10" name="CasellaDiTesto 2">
            <a:extLst>
              <a:ext uri="{FF2B5EF4-FFF2-40B4-BE49-F238E27FC236}">
                <a16:creationId xmlns:a16="http://schemas.microsoft.com/office/drawing/2014/main" id="{F631AB72-922F-4C4C-87E3-4F92D7BDCA30}"/>
              </a:ext>
            </a:extLst>
          </p:cNvPr>
          <p:cNvSpPr txBox="1">
            <a:spLocks noChangeArrowheads="1"/>
          </p:cNvSpPr>
          <p:nvPr/>
        </p:nvSpPr>
        <p:spPr bwMode="auto">
          <a:xfrm>
            <a:off x="293498" y="2791023"/>
            <a:ext cx="4254439" cy="1055608"/>
          </a:xfrm>
          <a:prstGeom prst="roundRect">
            <a:avLst/>
          </a:prstGeom>
          <a:noFill/>
          <a:ln w="38100" cmpd="dbl">
            <a:solidFill>
              <a:srgbClr val="00B0F0"/>
            </a:solidFill>
          </a:ln>
          <a:scene3d>
            <a:camera prst="orthographicFront"/>
            <a:lightRig rig="threePt" dir="t"/>
          </a:scene3d>
          <a:sp3d>
            <a:bevelT/>
          </a:sp3d>
        </p:spPr>
        <p:txBody>
          <a:bodyPr wrap="square">
            <a:spAutoFit/>
          </a:bodyPr>
          <a:lstStyle>
            <a:defPPr>
              <a:defRPr lang="fr-FR"/>
            </a:defPPr>
            <a:lvl1pPr algn="just" defTabSz="1155700" eaLnBrk="1" hangingPunct="1">
              <a:lnSpc>
                <a:spcPct val="90000"/>
              </a:lnSpc>
              <a:spcBef>
                <a:spcPct val="20000"/>
              </a:spcBef>
              <a:spcAft>
                <a:spcPct val="35000"/>
              </a:spcAft>
              <a:buFont typeface="Wingdings" panose="05000000000000000000" pitchFamily="2" charset="2"/>
              <a:buNone/>
              <a:defRPr sz="1200" b="0">
                <a:latin typeface="Calibri" panose="020F0502020204030204" pitchFamily="34" charset="0"/>
                <a:cs typeface="Calibri" panose="020F0502020204030204" pitchFamily="34" charset="0"/>
              </a:defRPr>
            </a:lvl1pPr>
            <a:lvl2pPr marL="742950" indent="-285750">
              <a:spcBef>
                <a:spcPct val="20000"/>
              </a:spcBef>
              <a:buClr>
                <a:schemeClr val="hlink"/>
              </a:buClr>
              <a:buChar char="–"/>
              <a:defRPr sz="2800">
                <a:latin typeface="Tahoma" panose="020B0604030504040204" pitchFamily="34" charset="0"/>
              </a:defRPr>
            </a:lvl2pPr>
            <a:lvl3pPr marL="1143000" indent="-228600">
              <a:spcBef>
                <a:spcPct val="20000"/>
              </a:spcBef>
              <a:buClr>
                <a:schemeClr val="hlink"/>
              </a:buClr>
              <a:buChar char="•"/>
              <a:defRPr sz="2400">
                <a:latin typeface="Tahoma" panose="020B0604030504040204" pitchFamily="34" charset="0"/>
              </a:defRPr>
            </a:lvl3pPr>
            <a:lvl4pPr marL="1600200" indent="-228600">
              <a:spcBef>
                <a:spcPct val="20000"/>
              </a:spcBef>
              <a:buClr>
                <a:schemeClr val="hlink"/>
              </a:buClr>
              <a:buChar char="–"/>
              <a:defRPr sz="2000">
                <a:latin typeface="Tahoma" panose="020B0604030504040204" pitchFamily="34" charset="0"/>
              </a:defRPr>
            </a:lvl4pPr>
            <a:lvl5pPr marL="2057400" indent="-228600">
              <a:spcBef>
                <a:spcPct val="20000"/>
              </a:spcBef>
              <a:buClr>
                <a:schemeClr val="hlink"/>
              </a:buClr>
              <a:buChar char="»"/>
              <a:defRPr sz="2000">
                <a:latin typeface="Tahoma" panose="020B0604030504040204" pitchFamily="34" charset="0"/>
              </a:defRPr>
            </a:lvl5pPr>
            <a:lvl6pPr marL="2514600" indent="-228600" eaLnBrk="0" fontAlgn="base" hangingPunct="0">
              <a:spcBef>
                <a:spcPct val="20000"/>
              </a:spcBef>
              <a:spcAft>
                <a:spcPct val="0"/>
              </a:spcAft>
              <a:buClr>
                <a:schemeClr val="hlink"/>
              </a:buClr>
              <a:buChar char="»"/>
              <a:defRPr sz="2000">
                <a:latin typeface="Tahoma" panose="020B0604030504040204" pitchFamily="34" charset="0"/>
              </a:defRPr>
            </a:lvl6pPr>
            <a:lvl7pPr marL="2971800" indent="-228600" eaLnBrk="0" fontAlgn="base" hangingPunct="0">
              <a:spcBef>
                <a:spcPct val="20000"/>
              </a:spcBef>
              <a:spcAft>
                <a:spcPct val="0"/>
              </a:spcAft>
              <a:buClr>
                <a:schemeClr val="hlink"/>
              </a:buClr>
              <a:buChar char="»"/>
              <a:defRPr sz="2000">
                <a:latin typeface="Tahoma" panose="020B0604030504040204" pitchFamily="34" charset="0"/>
              </a:defRPr>
            </a:lvl7pPr>
            <a:lvl8pPr marL="3429000" indent="-228600" eaLnBrk="0" fontAlgn="base" hangingPunct="0">
              <a:spcBef>
                <a:spcPct val="20000"/>
              </a:spcBef>
              <a:spcAft>
                <a:spcPct val="0"/>
              </a:spcAft>
              <a:buClr>
                <a:schemeClr val="hlink"/>
              </a:buClr>
              <a:buChar char="»"/>
              <a:defRPr sz="2000">
                <a:latin typeface="Tahoma" panose="020B0604030504040204" pitchFamily="34" charset="0"/>
              </a:defRPr>
            </a:lvl8pPr>
            <a:lvl9pPr marL="3886200" indent="-228600" eaLnBrk="0" fontAlgn="base" hangingPunct="0">
              <a:spcBef>
                <a:spcPct val="20000"/>
              </a:spcBef>
              <a:spcAft>
                <a:spcPct val="0"/>
              </a:spcAft>
              <a:buClr>
                <a:schemeClr val="hlink"/>
              </a:buClr>
              <a:buChar char="»"/>
              <a:defRPr sz="2000">
                <a:latin typeface="Tahoma" panose="020B0604030504040204" pitchFamily="34" charset="0"/>
              </a:defRPr>
            </a:lvl9pPr>
          </a:lstStyle>
          <a:p>
            <a:pPr marL="0" marR="0" lvl="0" indent="0" algn="just" defTabSz="11557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 regole bancarie di fronte alla negoziazione della crisi</a:t>
            </a:r>
            <a:endParaRPr kumimoji="0" lang="it-IT" altLang="it-IT"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Freccia a destra 10">
            <a:extLst>
              <a:ext uri="{FF2B5EF4-FFF2-40B4-BE49-F238E27FC236}">
                <a16:creationId xmlns:a16="http://schemas.microsoft.com/office/drawing/2014/main" id="{C16650F3-9709-42A3-920F-64CD9A77E994}"/>
              </a:ext>
            </a:extLst>
          </p:cNvPr>
          <p:cNvSpPr/>
          <p:nvPr/>
        </p:nvSpPr>
        <p:spPr>
          <a:xfrm>
            <a:off x="4875458" y="3125854"/>
            <a:ext cx="628329" cy="385945"/>
          </a:xfrm>
          <a:prstGeom prst="rightArrow">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07A980D2-2AE8-04EA-10DC-FFECD87EF0AB}"/>
              </a:ext>
            </a:extLst>
          </p:cNvPr>
          <p:cNvSpPr>
            <a:spLocks noGrp="1"/>
          </p:cNvSpPr>
          <p:nvPr>
            <p:ph type="sldNum" sz="quarter" idx="12"/>
          </p:nvPr>
        </p:nvSpPr>
        <p:spPr/>
        <p:txBody>
          <a:bodyPr/>
          <a:lstStyle/>
          <a:p>
            <a:fld id="{835D2407-EE31-4DD5-BAAC-66082D1B5827}" type="slidenum">
              <a:rPr lang="it-IT" smtClean="0"/>
              <a:t>16</a:t>
            </a:fld>
            <a:endParaRPr lang="it-IT"/>
          </a:p>
        </p:txBody>
      </p:sp>
    </p:spTree>
    <p:extLst>
      <p:ext uri="{BB962C8B-B14F-4D97-AF65-F5344CB8AC3E}">
        <p14:creationId xmlns:p14="http://schemas.microsoft.com/office/powerpoint/2010/main" val="1594375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0" y="6434137"/>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10" name="CasellaDiTesto 2">
            <a:extLst>
              <a:ext uri="{FF2B5EF4-FFF2-40B4-BE49-F238E27FC236}">
                <a16:creationId xmlns:a16="http://schemas.microsoft.com/office/drawing/2014/main" id="{F631AB72-922F-4C4C-87E3-4F92D7BDCA30}"/>
              </a:ext>
            </a:extLst>
          </p:cNvPr>
          <p:cNvSpPr txBox="1">
            <a:spLocks noChangeArrowheads="1"/>
          </p:cNvSpPr>
          <p:nvPr/>
        </p:nvSpPr>
        <p:spPr bwMode="auto">
          <a:xfrm>
            <a:off x="293498" y="2791023"/>
            <a:ext cx="4254439" cy="1055608"/>
          </a:xfrm>
          <a:prstGeom prst="roundRect">
            <a:avLst/>
          </a:prstGeom>
          <a:noFill/>
          <a:ln w="38100" cmpd="dbl">
            <a:solidFill>
              <a:srgbClr val="00B0F0"/>
            </a:solidFill>
          </a:ln>
          <a:scene3d>
            <a:camera prst="orthographicFront"/>
            <a:lightRig rig="threePt" dir="t"/>
          </a:scene3d>
          <a:sp3d>
            <a:bevelT/>
          </a:sp3d>
        </p:spPr>
        <p:txBody>
          <a:bodyPr wrap="square">
            <a:spAutoFit/>
          </a:bodyPr>
          <a:lstStyle>
            <a:defPPr>
              <a:defRPr lang="fr-FR"/>
            </a:defPPr>
            <a:lvl1pPr algn="just" defTabSz="1155700" eaLnBrk="1" hangingPunct="1">
              <a:lnSpc>
                <a:spcPct val="90000"/>
              </a:lnSpc>
              <a:spcBef>
                <a:spcPct val="20000"/>
              </a:spcBef>
              <a:spcAft>
                <a:spcPct val="35000"/>
              </a:spcAft>
              <a:buFont typeface="Wingdings" panose="05000000000000000000" pitchFamily="2" charset="2"/>
              <a:buNone/>
              <a:defRPr sz="1200" b="0">
                <a:latin typeface="Calibri" panose="020F0502020204030204" pitchFamily="34" charset="0"/>
                <a:cs typeface="Calibri" panose="020F0502020204030204" pitchFamily="34" charset="0"/>
              </a:defRPr>
            </a:lvl1pPr>
            <a:lvl2pPr marL="742950" indent="-285750">
              <a:spcBef>
                <a:spcPct val="20000"/>
              </a:spcBef>
              <a:buClr>
                <a:schemeClr val="hlink"/>
              </a:buClr>
              <a:buChar char="–"/>
              <a:defRPr sz="2800">
                <a:latin typeface="Tahoma" panose="020B0604030504040204" pitchFamily="34" charset="0"/>
              </a:defRPr>
            </a:lvl2pPr>
            <a:lvl3pPr marL="1143000" indent="-228600">
              <a:spcBef>
                <a:spcPct val="20000"/>
              </a:spcBef>
              <a:buClr>
                <a:schemeClr val="hlink"/>
              </a:buClr>
              <a:buChar char="•"/>
              <a:defRPr sz="2400">
                <a:latin typeface="Tahoma" panose="020B0604030504040204" pitchFamily="34" charset="0"/>
              </a:defRPr>
            </a:lvl3pPr>
            <a:lvl4pPr marL="1600200" indent="-228600">
              <a:spcBef>
                <a:spcPct val="20000"/>
              </a:spcBef>
              <a:buClr>
                <a:schemeClr val="hlink"/>
              </a:buClr>
              <a:buChar char="–"/>
              <a:defRPr sz="2000">
                <a:latin typeface="Tahoma" panose="020B0604030504040204" pitchFamily="34" charset="0"/>
              </a:defRPr>
            </a:lvl4pPr>
            <a:lvl5pPr marL="2057400" indent="-228600">
              <a:spcBef>
                <a:spcPct val="20000"/>
              </a:spcBef>
              <a:buClr>
                <a:schemeClr val="hlink"/>
              </a:buClr>
              <a:buChar char="»"/>
              <a:defRPr sz="2000">
                <a:latin typeface="Tahoma" panose="020B0604030504040204" pitchFamily="34" charset="0"/>
              </a:defRPr>
            </a:lvl5pPr>
            <a:lvl6pPr marL="2514600" indent="-228600" eaLnBrk="0" fontAlgn="base" hangingPunct="0">
              <a:spcBef>
                <a:spcPct val="20000"/>
              </a:spcBef>
              <a:spcAft>
                <a:spcPct val="0"/>
              </a:spcAft>
              <a:buClr>
                <a:schemeClr val="hlink"/>
              </a:buClr>
              <a:buChar char="»"/>
              <a:defRPr sz="2000">
                <a:latin typeface="Tahoma" panose="020B0604030504040204" pitchFamily="34" charset="0"/>
              </a:defRPr>
            </a:lvl6pPr>
            <a:lvl7pPr marL="2971800" indent="-228600" eaLnBrk="0" fontAlgn="base" hangingPunct="0">
              <a:spcBef>
                <a:spcPct val="20000"/>
              </a:spcBef>
              <a:spcAft>
                <a:spcPct val="0"/>
              </a:spcAft>
              <a:buClr>
                <a:schemeClr val="hlink"/>
              </a:buClr>
              <a:buChar char="»"/>
              <a:defRPr sz="2000">
                <a:latin typeface="Tahoma" panose="020B0604030504040204" pitchFamily="34" charset="0"/>
              </a:defRPr>
            </a:lvl7pPr>
            <a:lvl8pPr marL="3429000" indent="-228600" eaLnBrk="0" fontAlgn="base" hangingPunct="0">
              <a:spcBef>
                <a:spcPct val="20000"/>
              </a:spcBef>
              <a:spcAft>
                <a:spcPct val="0"/>
              </a:spcAft>
              <a:buClr>
                <a:schemeClr val="hlink"/>
              </a:buClr>
              <a:buChar char="»"/>
              <a:defRPr sz="2000">
                <a:latin typeface="Tahoma" panose="020B0604030504040204" pitchFamily="34" charset="0"/>
              </a:defRPr>
            </a:lvl8pPr>
            <a:lvl9pPr marL="3886200" indent="-228600" eaLnBrk="0" fontAlgn="base" hangingPunct="0">
              <a:spcBef>
                <a:spcPct val="20000"/>
              </a:spcBef>
              <a:spcAft>
                <a:spcPct val="0"/>
              </a:spcAft>
              <a:buClr>
                <a:schemeClr val="hlink"/>
              </a:buClr>
              <a:buChar char="»"/>
              <a:defRPr sz="2000">
                <a:latin typeface="Tahoma" panose="020B0604030504040204" pitchFamily="34" charset="0"/>
              </a:defRPr>
            </a:lvl9pPr>
          </a:lstStyle>
          <a:p>
            <a:pPr marL="0" marR="0" lvl="0" indent="0" algn="just" defTabSz="11557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it-IT"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 regole bancarie e il codice della crisi d’impresa</a:t>
            </a:r>
            <a:endParaRPr kumimoji="0" lang="it-IT" altLang="it-IT"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1" name="Freccia a destra 10">
            <a:extLst>
              <a:ext uri="{FF2B5EF4-FFF2-40B4-BE49-F238E27FC236}">
                <a16:creationId xmlns:a16="http://schemas.microsoft.com/office/drawing/2014/main" id="{C16650F3-9709-42A3-920F-64CD9A77E994}"/>
              </a:ext>
            </a:extLst>
          </p:cNvPr>
          <p:cNvSpPr/>
          <p:nvPr/>
        </p:nvSpPr>
        <p:spPr>
          <a:xfrm>
            <a:off x="4875458" y="3125854"/>
            <a:ext cx="628329" cy="385945"/>
          </a:xfrm>
          <a:prstGeom prst="rightArrow">
            <a:avLst/>
          </a:prstGeom>
          <a:solidFill>
            <a:srgbClr val="00B0F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856637B3-0754-B496-4887-362EE28919C5}"/>
              </a:ext>
            </a:extLst>
          </p:cNvPr>
          <p:cNvPicPr>
            <a:picLocks noChangeAspect="1"/>
          </p:cNvPicPr>
          <p:nvPr/>
        </p:nvPicPr>
        <p:blipFill>
          <a:blip r:embed="rId2"/>
          <a:stretch>
            <a:fillRect/>
          </a:stretch>
        </p:blipFill>
        <p:spPr>
          <a:xfrm>
            <a:off x="5982552" y="805758"/>
            <a:ext cx="3568154" cy="5246483"/>
          </a:xfrm>
          <a:prstGeom prst="rect">
            <a:avLst/>
          </a:prstGeom>
          <a:ln>
            <a:noFill/>
          </a:ln>
          <a:effectLst>
            <a:outerShdw blurRad="292100" dist="139700" dir="2700000" algn="tl" rotWithShape="0">
              <a:srgbClr val="333333">
                <a:alpha val="65000"/>
              </a:srgbClr>
            </a:outerShdw>
          </a:effectLst>
        </p:spPr>
      </p:pic>
      <p:sp>
        <p:nvSpPr>
          <p:cNvPr id="2" name="Segnaposto numero diapositiva 1">
            <a:extLst>
              <a:ext uri="{FF2B5EF4-FFF2-40B4-BE49-F238E27FC236}">
                <a16:creationId xmlns:a16="http://schemas.microsoft.com/office/drawing/2014/main" id="{0D639EB0-971D-E7A2-DC00-ECA4312BA77B}"/>
              </a:ext>
            </a:extLst>
          </p:cNvPr>
          <p:cNvSpPr>
            <a:spLocks noGrp="1"/>
          </p:cNvSpPr>
          <p:nvPr>
            <p:ph type="sldNum" sz="quarter" idx="12"/>
          </p:nvPr>
        </p:nvSpPr>
        <p:spPr/>
        <p:txBody>
          <a:bodyPr/>
          <a:lstStyle/>
          <a:p>
            <a:fld id="{835D2407-EE31-4DD5-BAAC-66082D1B5827}" type="slidenum">
              <a:rPr lang="it-IT" smtClean="0"/>
              <a:t>17</a:t>
            </a:fld>
            <a:endParaRPr lang="it-IT"/>
          </a:p>
        </p:txBody>
      </p:sp>
    </p:spTree>
    <p:extLst>
      <p:ext uri="{BB962C8B-B14F-4D97-AF65-F5344CB8AC3E}">
        <p14:creationId xmlns:p14="http://schemas.microsoft.com/office/powerpoint/2010/main" val="3734219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olo 1">
            <a:extLst>
              <a:ext uri="{FF2B5EF4-FFF2-40B4-BE49-F238E27FC236}">
                <a16:creationId xmlns:a16="http://schemas.microsoft.com/office/drawing/2014/main" id="{350A8836-9349-489B-9CF8-684DCFFDFA18}"/>
              </a:ext>
            </a:extLst>
          </p:cNvPr>
          <p:cNvSpPr txBox="1">
            <a:spLocks noChangeArrowheads="1"/>
          </p:cNvSpPr>
          <p:nvPr/>
        </p:nvSpPr>
        <p:spPr bwMode="auto">
          <a:xfrm>
            <a:off x="1638300" y="1454150"/>
            <a:ext cx="8915400" cy="581025"/>
          </a:xfrm>
          <a:prstGeom prst="rect">
            <a:avLst/>
          </a:prstGeom>
          <a:noFill/>
          <a:ln>
            <a:noFill/>
          </a:ln>
        </p:spPr>
        <p:txBody>
          <a:bodyPr/>
          <a:lstStyle>
            <a:lvl1pPr defTabSz="457200">
              <a:defRPr>
                <a:solidFill>
                  <a:schemeClr val="tx1"/>
                </a:solidFill>
                <a:latin typeface="Calibri" panose="020F0502020204030204" pitchFamily="34" charset="0"/>
                <a:cs typeface="Arial" panose="020B0604020202020204" pitchFamily="34" charset="0"/>
              </a:defRPr>
            </a:lvl1pPr>
            <a:lvl2pPr marL="742950" indent="-285750" defTabSz="457200">
              <a:defRPr>
                <a:solidFill>
                  <a:schemeClr val="tx1"/>
                </a:solidFill>
                <a:latin typeface="Calibri" panose="020F0502020204030204" pitchFamily="34" charset="0"/>
                <a:cs typeface="Arial" panose="020B0604020202020204" pitchFamily="34" charset="0"/>
              </a:defRPr>
            </a:lvl2pPr>
            <a:lvl3pPr marL="1143000" indent="-228600" defTabSz="457200">
              <a:defRPr>
                <a:solidFill>
                  <a:schemeClr val="tx1"/>
                </a:solidFill>
                <a:latin typeface="Calibri" panose="020F0502020204030204" pitchFamily="34" charset="0"/>
                <a:cs typeface="Arial" panose="020B0604020202020204" pitchFamily="34" charset="0"/>
              </a:defRPr>
            </a:lvl3pPr>
            <a:lvl4pPr marL="1600200" indent="-228600" defTabSz="457200">
              <a:defRPr>
                <a:solidFill>
                  <a:schemeClr val="tx1"/>
                </a:solidFill>
                <a:latin typeface="Calibri" panose="020F0502020204030204" pitchFamily="34" charset="0"/>
                <a:cs typeface="Arial" panose="020B0604020202020204" pitchFamily="34" charset="0"/>
              </a:defRPr>
            </a:lvl4pPr>
            <a:lvl5pPr marL="2057400" indent="-228600" defTabSz="4572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it-IT" altLang="it-IT" sz="3200" b="1" i="0" u="none" strike="noStrike" kern="1200" cap="none" spc="0" normalizeH="0" baseline="0" noProof="0" dirty="0">
                <a:ln>
                  <a:noFill/>
                </a:ln>
                <a:solidFill>
                  <a:srgbClr val="003A6F"/>
                </a:solidFill>
                <a:effectLst/>
                <a:uLnTx/>
                <a:uFillTx/>
                <a:latin typeface="Calibri"/>
                <a:ea typeface="MS PGothic" panose="020B0600070205080204" pitchFamily="34" charset="-128"/>
                <a:cs typeface="Arial" panose="020B0604020202020204" pitchFamily="34" charset="0"/>
                <a:sym typeface="Verdana" panose="020B0604030504040204" pitchFamily="34" charset="0"/>
              </a:rPr>
              <a:t>Grazie per l’attenzione</a:t>
            </a:r>
          </a:p>
        </p:txBody>
      </p:sp>
      <p:sp>
        <p:nvSpPr>
          <p:cNvPr id="5" name="Pergamena 2 4">
            <a:extLst>
              <a:ext uri="{FF2B5EF4-FFF2-40B4-BE49-F238E27FC236}">
                <a16:creationId xmlns:a16="http://schemas.microsoft.com/office/drawing/2014/main" id="{7AE9B119-E3D3-45E4-A527-C6A7EEFB36AF}"/>
              </a:ext>
            </a:extLst>
          </p:cNvPr>
          <p:cNvSpPr/>
          <p:nvPr/>
        </p:nvSpPr>
        <p:spPr>
          <a:xfrm>
            <a:off x="3092450" y="2160588"/>
            <a:ext cx="6007100" cy="2647950"/>
          </a:xfrm>
          <a:prstGeom prst="horizontalScroll">
            <a:avLst/>
          </a:prstGeom>
          <a:gradFill>
            <a:gsLst>
              <a:gs pos="0">
                <a:srgbClr val="00B0F0"/>
              </a:gs>
              <a:gs pos="80000">
                <a:srgbClr val="00B0F0"/>
              </a:gs>
              <a:gs pos="100000">
                <a:srgbClr val="2020A6"/>
              </a:gs>
            </a:gsLst>
            <a:lin ang="2700000" scaled="1"/>
          </a:gradFill>
          <a:ln>
            <a:solidFill>
              <a:srgbClr val="B6DCDF"/>
            </a:solid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a:ea typeface="+mn-ea"/>
                <a:cs typeface="+mn-cs"/>
              </a:rPr>
              <a:t>Giuliano Soldi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a:ea typeface="+mn-ea"/>
                <a:cs typeface="+mn-cs"/>
              </a:rPr>
              <a:t>Dottore Commercialista e Revisore Legale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a:ea typeface="+mn-ea"/>
                <a:cs typeface="+mn-cs"/>
              </a:rPr>
              <a:t>Consulente, docente e formatore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a:ea typeface="+mn-ea"/>
                <a:cs typeface="+mn-cs"/>
              </a:rPr>
              <a:t>giuliano.soldi@gmail.com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Rettangolo 5">
            <a:extLst>
              <a:ext uri="{FF2B5EF4-FFF2-40B4-BE49-F238E27FC236}">
                <a16:creationId xmlns:a16="http://schemas.microsoft.com/office/drawing/2014/main" id="{AADE3919-8B8D-4D40-88C5-30A8D893E363}"/>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ttangolo 7">
            <a:extLst>
              <a:ext uri="{FF2B5EF4-FFF2-40B4-BE49-F238E27FC236}">
                <a16:creationId xmlns:a16="http://schemas.microsoft.com/office/drawing/2014/main" id="{69F802A1-E764-91D7-186B-18E866B198B0}"/>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asellaDiTesto 9">
            <a:extLst>
              <a:ext uri="{FF2B5EF4-FFF2-40B4-BE49-F238E27FC236}">
                <a16:creationId xmlns:a16="http://schemas.microsoft.com/office/drawing/2014/main" id="{FCE2CE07-6BBF-A969-7419-75CA6366FC7D}"/>
              </a:ext>
            </a:extLst>
          </p:cNvPr>
          <p:cNvSpPr txBox="1"/>
          <p:nvPr/>
        </p:nvSpPr>
        <p:spPr>
          <a:xfrm>
            <a:off x="645458" y="5950377"/>
            <a:ext cx="10901082"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1"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Tutti i diritti sono riservati. È vietata qualsiasi utilizzazione e riproduzione, totale o parziale, dei contenuti inseriti in questa presentazione senza il consenso dell’autore</a:t>
            </a:r>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egnaposto numero diapositiva 3">
            <a:extLst>
              <a:ext uri="{FF2B5EF4-FFF2-40B4-BE49-F238E27FC236}">
                <a16:creationId xmlns:a16="http://schemas.microsoft.com/office/drawing/2014/main" id="{A68D4ECE-D58A-9B24-C60F-CD4561FA4C8B}"/>
              </a:ext>
            </a:extLst>
          </p:cNvPr>
          <p:cNvSpPr>
            <a:spLocks noGrp="1"/>
          </p:cNvSpPr>
          <p:nvPr>
            <p:ph type="sldNum" sz="quarter" idx="12"/>
          </p:nvPr>
        </p:nvSpPr>
        <p:spPr/>
        <p:txBody>
          <a:bodyPr/>
          <a:lstStyle/>
          <a:p>
            <a:fld id="{BE32F42C-ED46-4763-9B95-5ADFF18C2E34}" type="slidenum">
              <a:rPr lang="it-IT" smtClean="0">
                <a:solidFill>
                  <a:schemeClr val="tx1"/>
                </a:solidFill>
              </a:rPr>
              <a:t>18</a:t>
            </a:fld>
            <a:endParaRPr lang="it-IT" dirty="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15" name="CasellaDiTesto 14">
            <a:extLst>
              <a:ext uri="{FF2B5EF4-FFF2-40B4-BE49-F238E27FC236}">
                <a16:creationId xmlns:a16="http://schemas.microsoft.com/office/drawing/2014/main" id="{FAD73BA4-BA0F-4748-830E-BD3F65F5CB9F}"/>
              </a:ext>
            </a:extLst>
          </p:cNvPr>
          <p:cNvSpPr txBox="1"/>
          <p:nvPr/>
        </p:nvSpPr>
        <p:spPr>
          <a:xfrm>
            <a:off x="2356881" y="-21347"/>
            <a:ext cx="7478235" cy="523220"/>
          </a:xfrm>
          <a:prstGeom prst="rect">
            <a:avLst/>
          </a:prstGeom>
          <a:noFill/>
        </p:spPr>
        <p:txBody>
          <a:bodyPr wrap="square">
            <a:spAutoFit/>
          </a:bodyPr>
          <a:lstStyle/>
          <a:p>
            <a:pPr marL="0" marR="0" lvl="0" indent="0" algn="ctr" defTabSz="457200" rtl="0" eaLnBrk="0" fontAlgn="base" latinLnBrk="0" hangingPunct="1">
              <a:lnSpc>
                <a:spcPct val="100000"/>
              </a:lnSpc>
              <a:spcBef>
                <a:spcPts val="0"/>
              </a:spcBef>
              <a:spcAft>
                <a:spcPts val="0"/>
              </a:spcAft>
              <a:buClrTx/>
              <a:buSzTx/>
              <a:buFontTx/>
              <a:buNone/>
              <a:tabLst/>
              <a:defRPr/>
            </a:pPr>
            <a:r>
              <a:rPr kumimoji="0" lang="it-IT" alt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Verdana"/>
              </a:rPr>
              <a:t>Le modifiche al codice della crisi e dell’insolvenza</a:t>
            </a:r>
          </a:p>
        </p:txBody>
      </p:sp>
      <p:sp>
        <p:nvSpPr>
          <p:cNvPr id="27" name="CasellaDiTesto 26">
            <a:extLst>
              <a:ext uri="{FF2B5EF4-FFF2-40B4-BE49-F238E27FC236}">
                <a16:creationId xmlns:a16="http://schemas.microsoft.com/office/drawing/2014/main" id="{C4E8FE35-A4FA-B522-1A5E-FE931A413226}"/>
              </a:ext>
            </a:extLst>
          </p:cNvPr>
          <p:cNvSpPr txBox="1"/>
          <p:nvPr/>
        </p:nvSpPr>
        <p:spPr>
          <a:xfrm>
            <a:off x="1855603" y="2762650"/>
            <a:ext cx="6570716" cy="2281476"/>
          </a:xfrm>
          <a:prstGeom prst="roundRect">
            <a:avLst/>
          </a:prstGeom>
          <a:noFill/>
          <a:ln w="38100" cmpd="dbl">
            <a:solidFill>
              <a:srgbClr val="0066CC"/>
            </a:solidFill>
          </a:ln>
        </p:spPr>
        <p:txBody>
          <a:bodyPr wrap="square" rtlCol="0">
            <a:spAutoFit/>
          </a:bodyPr>
          <a:lstStyle>
            <a:defPPr>
              <a:defRPr lang="it-IT"/>
            </a:defPPr>
            <a:lvl1pPr marR="0" lvl="0" indent="0" algn="just" fontAlgn="auto">
              <a:lnSpc>
                <a:spcPct val="100000"/>
              </a:lnSpc>
              <a:spcBef>
                <a:spcPts val="0"/>
              </a:spcBef>
              <a:spcAft>
                <a:spcPts val="0"/>
              </a:spcAft>
              <a:buClrTx/>
              <a:buSzTx/>
              <a:buFontTx/>
              <a:buNone/>
              <a:tabLst/>
              <a:defRPr kumimoji="0" sz="2000" b="0" i="0" u="none" strike="noStrike" cap="none" spc="0" normalizeH="0" baseline="0">
                <a:ln>
                  <a:noFill/>
                </a:ln>
                <a:solidFill>
                  <a:prstClr val="black"/>
                </a:solidFill>
                <a:effectLst/>
                <a:uLnTx/>
                <a:uFillTx/>
                <a:latin typeface="Calibri" panose="020F0502020204030204"/>
              </a:defRPr>
            </a:lvl1pPr>
            <a:lvl2pPr>
              <a:defRPr/>
            </a:lvl2pPr>
            <a:lvl3pPr>
              <a:defRPr/>
            </a:lvl3pPr>
            <a:lvl4pPr>
              <a:defRPr/>
            </a:lvl4pPr>
            <a:lvl5pPr>
              <a:defRPr/>
            </a:lvl5pPr>
            <a:lvl6pPr>
              <a:defRPr/>
            </a:lvl6pPr>
            <a:lvl7pPr>
              <a:defRPr/>
            </a:lvl7pPr>
            <a:lvl8pPr>
              <a:defRPr/>
            </a:lvl8pPr>
            <a:lvl9pPr>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Modifiche al codice della crisi d'impresa e dell'insolvenza di cui al decreto legislativo 12 gennaio 2019, n. 14, in attuazione della direttiva (UE) 2019/1023 del Parlamento europeo e del Consiglio del 20 giugno 2019, riguardante i quadri di ristrutturazione preventiva, l'esdebitazione e le interdizioni, e le misure volte ad aumentare l'efficacia delle procedure di ristrutturazione, insolvenza ed esdebitazione, e che modifica la direttiva (UE) 2017/1132 (direttiva sulla ristrutturazione e sull'insolvenza). (22G00090) (GU Serie Generale n.152 del 01-07-2022).</a:t>
            </a:r>
          </a:p>
        </p:txBody>
      </p:sp>
      <p:sp>
        <p:nvSpPr>
          <p:cNvPr id="32" name="Rettangolo con angoli arrotondati 31">
            <a:extLst>
              <a:ext uri="{FF2B5EF4-FFF2-40B4-BE49-F238E27FC236}">
                <a16:creationId xmlns:a16="http://schemas.microsoft.com/office/drawing/2014/main" id="{4F2C92FB-803E-22AB-D03B-C05B93549B58}"/>
              </a:ext>
            </a:extLst>
          </p:cNvPr>
          <p:cNvSpPr/>
          <p:nvPr/>
        </p:nvSpPr>
        <p:spPr>
          <a:xfrm>
            <a:off x="2723031" y="1762780"/>
            <a:ext cx="5079447" cy="482600"/>
          </a:xfrm>
          <a:prstGeom prst="roundRect">
            <a:avLst>
              <a:gd name="adj" fmla="val 50000"/>
            </a:avLst>
          </a:prstGeom>
          <a:solidFill>
            <a:srgbClr val="0066FF"/>
          </a:solidFill>
          <a:ln>
            <a:solidFill>
              <a:schemeClr val="tx2">
                <a:lumMod val="75000"/>
              </a:schemeClr>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rPr>
              <a:t>DECRETO LEGISLATIVO 17 giugno 2022, n. 83 </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Immagine 33">
            <a:extLst>
              <a:ext uri="{FF2B5EF4-FFF2-40B4-BE49-F238E27FC236}">
                <a16:creationId xmlns:a16="http://schemas.microsoft.com/office/drawing/2014/main" id="{4CFC7882-C851-8FA4-6438-8131D06525FF}"/>
              </a:ext>
            </a:extLst>
          </p:cNvPr>
          <p:cNvPicPr>
            <a:picLocks noChangeAspect="1"/>
          </p:cNvPicPr>
          <p:nvPr/>
        </p:nvPicPr>
        <p:blipFill>
          <a:blip r:embed="rId2"/>
          <a:stretch>
            <a:fillRect/>
          </a:stretch>
        </p:blipFill>
        <p:spPr>
          <a:xfrm>
            <a:off x="2605977" y="681179"/>
            <a:ext cx="5364893" cy="719268"/>
          </a:xfrm>
          <a:prstGeom prst="rect">
            <a:avLst/>
          </a:prstGeom>
        </p:spPr>
      </p:pic>
      <p:grpSp>
        <p:nvGrpSpPr>
          <p:cNvPr id="35" name="Gruppo 34">
            <a:extLst>
              <a:ext uri="{FF2B5EF4-FFF2-40B4-BE49-F238E27FC236}">
                <a16:creationId xmlns:a16="http://schemas.microsoft.com/office/drawing/2014/main" id="{DE00CC08-DA7F-4397-C65D-63FDE88E1B51}"/>
              </a:ext>
            </a:extLst>
          </p:cNvPr>
          <p:cNvGrpSpPr/>
          <p:nvPr/>
        </p:nvGrpSpPr>
        <p:grpSpPr>
          <a:xfrm>
            <a:off x="2778198" y="5439716"/>
            <a:ext cx="4969115" cy="647787"/>
            <a:chOff x="8792" y="162662"/>
            <a:chExt cx="2628124" cy="1798622"/>
          </a:xfrm>
          <a:scene3d>
            <a:camera prst="orthographicFront">
              <a:rot lat="0" lon="0" rev="0"/>
            </a:camera>
            <a:lightRig rig="brightRoom" dir="t"/>
          </a:scene3d>
        </p:grpSpPr>
        <p:sp>
          <p:nvSpPr>
            <p:cNvPr id="36" name="Rettangolo con angoli arrotondati 8">
              <a:extLst>
                <a:ext uri="{FF2B5EF4-FFF2-40B4-BE49-F238E27FC236}">
                  <a16:creationId xmlns:a16="http://schemas.microsoft.com/office/drawing/2014/main" id="{D199C9AB-1838-943B-2EE0-0737A8EEA7C3}"/>
                </a:ext>
              </a:extLst>
            </p:cNvPr>
            <p:cNvSpPr/>
            <p:nvPr/>
          </p:nvSpPr>
          <p:spPr>
            <a:xfrm>
              <a:off x="8792" y="162662"/>
              <a:ext cx="2628124" cy="1798622"/>
            </a:xfrm>
            <a:prstGeom prst="roundRect">
              <a:avLst>
                <a:gd name="adj" fmla="val 50000"/>
              </a:avLst>
            </a:prstGeom>
            <a:solidFill>
              <a:srgbClr val="FF000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1">
                <a:hueOff val="0"/>
                <a:satOff val="0"/>
                <a:lumOff val="0"/>
                <a:alphaOff val="0"/>
              </a:schemeClr>
            </a:effectRef>
            <a:fontRef idx="minor">
              <a:schemeClr val="lt1"/>
            </a:fontRef>
          </p:style>
        </p:sp>
        <p:sp>
          <p:nvSpPr>
            <p:cNvPr id="37" name="CasellaDiTesto 36">
              <a:extLst>
                <a:ext uri="{FF2B5EF4-FFF2-40B4-BE49-F238E27FC236}">
                  <a16:creationId xmlns:a16="http://schemas.microsoft.com/office/drawing/2014/main" id="{1F9E8206-B703-24F2-94A1-7211750A6952}"/>
                </a:ext>
              </a:extLst>
            </p:cNvPr>
            <p:cNvSpPr txBox="1"/>
            <p:nvPr/>
          </p:nvSpPr>
          <p:spPr>
            <a:xfrm>
              <a:off x="61472" y="215342"/>
              <a:ext cx="2522764" cy="1693262"/>
            </a:xfrm>
            <a:prstGeom prst="roundRect">
              <a:avLst>
                <a:gd name="adj" fmla="val 50000"/>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sp3d extrusionH="57150">
                <a:bevelT w="69850" h="69850" prst="divot"/>
              </a:sp3d>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it-IT" sz="2000" b="0" i="0" u="none" strike="noStrike" kern="1200" cap="none" spc="0" normalizeH="0" baseline="0" noProof="0" dirty="0">
                  <a:ln>
                    <a:noFill/>
                  </a:ln>
                  <a:solidFill>
                    <a:srgbClr val="FFFF00"/>
                  </a:solidFill>
                  <a:effectLst>
                    <a:glow rad="355600">
                      <a:srgbClr val="FFC000">
                        <a:alpha val="76000"/>
                      </a:srgbClr>
                    </a:glow>
                  </a:effectLst>
                  <a:uLnTx/>
                  <a:uFillTx/>
                  <a:latin typeface="Calibri"/>
                  <a:ea typeface="Verdana" panose="020B0604030504040204" pitchFamily="34" charset="0"/>
                  <a:cs typeface="+mn-cs"/>
                </a:rPr>
                <a:t>Entrata in vigore del provvedimento: 15/07/2022</a:t>
              </a:r>
              <a:endParaRPr kumimoji="0" lang="it-IT" sz="2000" b="1" i="0" u="none" strike="noStrike" kern="1200" cap="none" spc="0" normalizeH="0" baseline="0" noProof="0" dirty="0">
                <a:ln>
                  <a:noFill/>
                </a:ln>
                <a:solidFill>
                  <a:srgbClr val="FFFF00"/>
                </a:solidFill>
                <a:effectLst>
                  <a:glow rad="355600">
                    <a:srgbClr val="FFC000">
                      <a:alpha val="76000"/>
                    </a:srgbClr>
                  </a:glow>
                </a:effectLst>
                <a:uLnTx/>
                <a:uFillTx/>
                <a:latin typeface="Calibri"/>
                <a:ea typeface="Verdana" panose="020B0604030504040204" pitchFamily="34" charset="0"/>
                <a:cs typeface="Verdana" panose="020B0604030504040204" pitchFamily="34" charset="0"/>
              </a:endParaRPr>
            </a:p>
          </p:txBody>
        </p:sp>
      </p:grpSp>
      <p:pic>
        <p:nvPicPr>
          <p:cNvPr id="39" name="Immagine 38">
            <a:extLst>
              <a:ext uri="{FF2B5EF4-FFF2-40B4-BE49-F238E27FC236}">
                <a16:creationId xmlns:a16="http://schemas.microsoft.com/office/drawing/2014/main" id="{944E6515-605F-93F9-1F82-A96FC17C78BF}"/>
              </a:ext>
            </a:extLst>
          </p:cNvPr>
          <p:cNvPicPr>
            <a:picLocks noChangeAspect="1"/>
          </p:cNvPicPr>
          <p:nvPr/>
        </p:nvPicPr>
        <p:blipFill>
          <a:blip r:embed="rId3"/>
          <a:stretch>
            <a:fillRect/>
          </a:stretch>
        </p:blipFill>
        <p:spPr>
          <a:xfrm>
            <a:off x="9408837" y="523632"/>
            <a:ext cx="2783162" cy="3828544"/>
          </a:xfrm>
          <a:prstGeom prst="rect">
            <a:avLst/>
          </a:prstGeom>
        </p:spPr>
      </p:pic>
      <p:sp>
        <p:nvSpPr>
          <p:cNvPr id="3" name="Segnaposto numero diapositiva 2">
            <a:extLst>
              <a:ext uri="{FF2B5EF4-FFF2-40B4-BE49-F238E27FC236}">
                <a16:creationId xmlns:a16="http://schemas.microsoft.com/office/drawing/2014/main" id="{04A61DC2-6C74-EA6F-6974-4536314ED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2F42C-ED46-4763-9B95-5ADFF18C2E3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871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15" name="CasellaDiTesto 14">
            <a:extLst>
              <a:ext uri="{FF2B5EF4-FFF2-40B4-BE49-F238E27FC236}">
                <a16:creationId xmlns:a16="http://schemas.microsoft.com/office/drawing/2014/main" id="{FAD73BA4-BA0F-4748-830E-BD3F65F5CB9F}"/>
              </a:ext>
            </a:extLst>
          </p:cNvPr>
          <p:cNvSpPr txBox="1"/>
          <p:nvPr/>
        </p:nvSpPr>
        <p:spPr>
          <a:xfrm>
            <a:off x="3048865" y="0"/>
            <a:ext cx="6094268" cy="523220"/>
          </a:xfrm>
          <a:prstGeom prst="rect">
            <a:avLst/>
          </a:prstGeom>
          <a:noFill/>
        </p:spPr>
        <p:txBody>
          <a:bodyPr wrap="square">
            <a:spAutoFit/>
          </a:bodyPr>
          <a:lstStyle/>
          <a:p>
            <a:pPr marL="0" marR="0" lvl="0" indent="0" algn="ctr" defTabSz="457200" rtl="0" eaLnBrk="0" fontAlgn="base" latinLnBrk="0" hangingPunct="1">
              <a:lnSpc>
                <a:spcPct val="100000"/>
              </a:lnSpc>
              <a:spcBef>
                <a:spcPts val="0"/>
              </a:spcBef>
              <a:spcAft>
                <a:spcPts val="0"/>
              </a:spcAft>
              <a:buClrTx/>
              <a:buSzTx/>
              <a:buFontTx/>
              <a:buNone/>
              <a:tabLst/>
              <a:defRPr/>
            </a:pPr>
            <a:r>
              <a:rPr kumimoji="0" lang="it-IT" alt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Verdana"/>
              </a:rPr>
              <a:t>La nota «informativa»</a:t>
            </a:r>
          </a:p>
        </p:txBody>
      </p:sp>
      <p:pic>
        <p:nvPicPr>
          <p:cNvPr id="3" name="Immagine 2">
            <a:extLst>
              <a:ext uri="{FF2B5EF4-FFF2-40B4-BE49-F238E27FC236}">
                <a16:creationId xmlns:a16="http://schemas.microsoft.com/office/drawing/2014/main" id="{182D5CC3-B5CB-1660-0944-CA0C6CD2CC2C}"/>
              </a:ext>
            </a:extLst>
          </p:cNvPr>
          <p:cNvPicPr>
            <a:picLocks noChangeAspect="1"/>
          </p:cNvPicPr>
          <p:nvPr/>
        </p:nvPicPr>
        <p:blipFill>
          <a:blip r:embed="rId2"/>
          <a:stretch>
            <a:fillRect/>
          </a:stretch>
        </p:blipFill>
        <p:spPr>
          <a:xfrm>
            <a:off x="3295258" y="591744"/>
            <a:ext cx="5601482" cy="857370"/>
          </a:xfrm>
          <a:prstGeom prst="rect">
            <a:avLst/>
          </a:prstGeom>
          <a:scene3d>
            <a:camera prst="orthographicFront"/>
            <a:lightRig rig="threePt" dir="t"/>
          </a:scene3d>
          <a:sp3d>
            <a:bevelT/>
          </a:sp3d>
        </p:spPr>
      </p:pic>
      <p:sp>
        <p:nvSpPr>
          <p:cNvPr id="12" name="Rettangolo con angoli arrotondati 11">
            <a:extLst>
              <a:ext uri="{FF2B5EF4-FFF2-40B4-BE49-F238E27FC236}">
                <a16:creationId xmlns:a16="http://schemas.microsoft.com/office/drawing/2014/main" id="{88FD3C4E-CE88-03A6-34D7-67890B63D328}"/>
              </a:ext>
            </a:extLst>
          </p:cNvPr>
          <p:cNvSpPr/>
          <p:nvPr/>
        </p:nvSpPr>
        <p:spPr>
          <a:xfrm>
            <a:off x="3209221" y="1738948"/>
            <a:ext cx="5773556" cy="482600"/>
          </a:xfrm>
          <a:prstGeom prst="roundRect">
            <a:avLst>
              <a:gd name="adj" fmla="val 50000"/>
            </a:avLst>
          </a:prstGeom>
          <a:solidFill>
            <a:srgbClr val="0066FF"/>
          </a:solidFill>
          <a:ln>
            <a:solidFill>
              <a:schemeClr val="tx2">
                <a:lumMod val="75000"/>
              </a:schemeClr>
            </a:solidFill>
          </a:ln>
          <a:scene3d>
            <a:camera prst="orthographicFront"/>
            <a:lightRig rig="fla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Times New Roman" panose="02020603050405020304" pitchFamily="18" charset="0"/>
              </a:rPr>
              <a:t>Comunicato stampa del Consiglio dei Ministri n. 83</a:t>
            </a:r>
            <a:endParaRPr kumimoji="0" lang="it-IT"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CasellaDiTesto 13">
            <a:extLst>
              <a:ext uri="{FF2B5EF4-FFF2-40B4-BE49-F238E27FC236}">
                <a16:creationId xmlns:a16="http://schemas.microsoft.com/office/drawing/2014/main" id="{F8817810-8EE2-3130-9181-0C557FAB80B0}"/>
              </a:ext>
            </a:extLst>
          </p:cNvPr>
          <p:cNvSpPr txBox="1"/>
          <p:nvPr/>
        </p:nvSpPr>
        <p:spPr>
          <a:xfrm>
            <a:off x="300182" y="2511382"/>
            <a:ext cx="11591634" cy="3754874"/>
          </a:xfrm>
          <a:prstGeom prst="rect">
            <a:avLst/>
          </a:prstGeom>
          <a:noFill/>
          <a:ln w="38100" cmpd="dbl">
            <a:solidFill>
              <a:srgbClr val="0066CC"/>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rPr>
              <a:t>CRISI D’IMPRESA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Modifiche al codice della crisi di impresa e dell'insolvenza di cui al decreto legislativo 12 gennaio 2019, numero 14, in attuazione della Direttiva (UE) 2019/1023 del Parlamento europeo e del Consiglio del 20 giugno 2019, riguardante i quadri di ristrutturazione preventiva, l’esdebitazione e le interdizioni, e le misure volte ad aumentare l'efficacia delle procedure di ristrutturazione, insolvenza ed esdebitazione, e che modifica la Direttiva (UE) 2017/1132 (Direttiva sulla ristrutturazione e sull'insolvenza) (decreto legislativo – esame definitivo)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Il Consiglio dei Ministri, su proposta del Presidente Mario Draghi e del Ministro della giustizia Marta Cartabia, ha approvato, in esame definitivo, un decreto legislativo che introduce modifiche al codice della crisi di impresa e dell'insolvenza di cui al decreto legislativo 12 gennaio 2019, numero 14, </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in attuazione della direttiva (UE) 2019/1023 del Parlamento europeo e del Consiglio del 20 giugno 2019, riguardante i quadri di ristrutturazione preventiva, l’esdebitazione e le interdizioni, e le misure volte ad aumentare l’efficacia delle procedure di ristrutturazione, insolvenza ed esdebitazione, e che modifica la direttiva (UE) 2017/1132 (direttiva sulla ristrutturazione e sull'insolvenza).</a:t>
            </a:r>
          </a:p>
        </p:txBody>
      </p:sp>
      <p:sp>
        <p:nvSpPr>
          <p:cNvPr id="4" name="Segnaposto numero diapositiva 3">
            <a:extLst>
              <a:ext uri="{FF2B5EF4-FFF2-40B4-BE49-F238E27FC236}">
                <a16:creationId xmlns:a16="http://schemas.microsoft.com/office/drawing/2014/main" id="{94C7BD23-D557-73BB-CCF9-C7184CC566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32F42C-ED46-4763-9B95-5ADFF18C2E34}"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569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useBgFill="1">
        <p:nvSpPr>
          <p:cNvPr id="18"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2601"/>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Segnaposto piè di pagina 1">
            <a:extLst>
              <a:ext uri="{FF2B5EF4-FFF2-40B4-BE49-F238E27FC236}">
                <a16:creationId xmlns:a16="http://schemas.microsoft.com/office/drawing/2014/main" id="{B9FD3CE3-83CC-47A7-BE1C-D3593D87E634}"/>
              </a:ext>
            </a:extLst>
          </p:cNvPr>
          <p:cNvSpPr>
            <a:spLocks noGrp="1"/>
          </p:cNvSpPr>
          <p:nvPr>
            <p:ph type="ftr" sz="quarter" idx="11"/>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25" name="Rettangolo 24">
            <a:extLst>
              <a:ext uri="{FF2B5EF4-FFF2-40B4-BE49-F238E27FC236}">
                <a16:creationId xmlns:a16="http://schemas.microsoft.com/office/drawing/2014/main" id="{12A74F7E-EA36-494D-9582-C6B1B14836FF}"/>
              </a:ext>
            </a:extLst>
          </p:cNvPr>
          <p:cNvSpPr/>
          <p:nvPr/>
        </p:nvSpPr>
        <p:spPr>
          <a:xfrm>
            <a:off x="4363858" y="-31896"/>
            <a:ext cx="3464282" cy="523220"/>
          </a:xfrm>
          <a:prstGeom prst="rect">
            <a:avLst/>
          </a:prstGeom>
        </p:spPr>
        <p:txBody>
          <a:bodyPr wrap="none">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Commissione Europea</a:t>
            </a:r>
            <a:endParaRPr kumimoji="0" lang="it-IT"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7" name="Immagine 6">
            <a:extLst>
              <a:ext uri="{FF2B5EF4-FFF2-40B4-BE49-F238E27FC236}">
                <a16:creationId xmlns:a16="http://schemas.microsoft.com/office/drawing/2014/main" id="{9B1E09D6-A60B-4EFB-BCF9-66A0114E4258}"/>
              </a:ext>
            </a:extLst>
          </p:cNvPr>
          <p:cNvPicPr>
            <a:picLocks noChangeAspect="1"/>
          </p:cNvPicPr>
          <p:nvPr/>
        </p:nvPicPr>
        <p:blipFill>
          <a:blip r:embed="rId2"/>
          <a:stretch>
            <a:fillRect/>
          </a:stretch>
        </p:blipFill>
        <p:spPr>
          <a:xfrm>
            <a:off x="9554546" y="491324"/>
            <a:ext cx="2537376" cy="787219"/>
          </a:xfrm>
          <a:prstGeom prst="rect">
            <a:avLst/>
          </a:prstGeom>
        </p:spPr>
      </p:pic>
      <p:sp>
        <p:nvSpPr>
          <p:cNvPr id="8" name="Rettangolo con angoli arrotondati 7">
            <a:extLst>
              <a:ext uri="{FF2B5EF4-FFF2-40B4-BE49-F238E27FC236}">
                <a16:creationId xmlns:a16="http://schemas.microsoft.com/office/drawing/2014/main" id="{4E66557F-8AB8-4894-9332-939EDAEBEFB3}"/>
              </a:ext>
            </a:extLst>
          </p:cNvPr>
          <p:cNvSpPr/>
          <p:nvPr/>
        </p:nvSpPr>
        <p:spPr>
          <a:xfrm>
            <a:off x="742181" y="2326530"/>
            <a:ext cx="10707635" cy="3288328"/>
          </a:xfrm>
          <a:prstGeom prst="roundRect">
            <a:avLst>
              <a:gd name="adj" fmla="val 26146"/>
            </a:avLst>
          </a:prstGeom>
          <a:ln w="44450" cmpd="dbl">
            <a:solidFill>
              <a:srgbClr val="0066FF"/>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I quadri di ristrutturazione preventiva dovrebbero inoltre prevenire l'accumulo di crediti deteriorati</a:t>
            </a:r>
            <a:r>
              <a:rPr kumimoji="0" lang="it-IT" sz="16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 </a:t>
            </a:r>
            <a:r>
              <a:rPr kumimoji="0" lang="it-IT" sz="1600" b="1" i="1"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La disponibilità di quadri efficaci di ristrutturazione preventiva garantirebbe di poter intervenire prima che le società non siano più in grado di rimborsare i prestiti, contribuendo in tal modo a ridurre il rischio di un deterioramento</a:t>
            </a:r>
            <a:r>
              <a:rPr kumimoji="0" lang="it-IT" sz="16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 di questi ultimi nei periodi di congiuntura sfavorevole nonché ad </a:t>
            </a:r>
            <a:r>
              <a:rPr kumimoji="0" lang="it-IT" sz="1600" b="0" i="0" u="sng"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attenuare l'impatto negativo sul settore finanziario</a:t>
            </a:r>
            <a:r>
              <a:rPr kumimoji="0" lang="it-IT" sz="16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 Una percentuale significativa di imprese e di posti di lavoro potrebbe essere salvata se esistessero quadri di prevenzione in tutti gli Stati membri in cui sono ubicati i luoghi di stabilimento dell'impresa, le sue attività o i suoi creditori. Nei quadri di ristrutturazione i diritti di tutte le parti coinvolte, compresi i lavoratori, dovrebbero essere tutelati in modo equilibrato. Nel contempo, le imprese non sane che non hanno prospettive di sopravvivenza dovrebbero essere liquidate il più presto possibile. Se un debitore che versa in difficoltà finanziarie non è sano o non può tornare a esserlo in tempi rapidi, </a:t>
            </a:r>
            <a:r>
              <a:rPr kumimoji="0" lang="it-IT" sz="1600" b="0" i="0" u="sng"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gli sforzi di ristrutturazione potrebbero comportare un'accelerazione e un accumulo delle perdite a danno dei creditori</a:t>
            </a:r>
            <a:r>
              <a:rPr kumimoji="0" lang="it-IT" sz="16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 dei lavoratori e di altri portatori di interessi, come anche dell'economia nel suo complesso.</a:t>
            </a:r>
          </a:p>
        </p:txBody>
      </p:sp>
      <p:sp>
        <p:nvSpPr>
          <p:cNvPr id="9" name="Rettangolo 8">
            <a:extLst>
              <a:ext uri="{FF2B5EF4-FFF2-40B4-BE49-F238E27FC236}">
                <a16:creationId xmlns:a16="http://schemas.microsoft.com/office/drawing/2014/main" id="{325CB9BC-48E8-482D-8AD6-1043FF7B02C9}"/>
              </a:ext>
            </a:extLst>
          </p:cNvPr>
          <p:cNvSpPr/>
          <p:nvPr/>
        </p:nvSpPr>
        <p:spPr>
          <a:xfrm>
            <a:off x="28709" y="5891169"/>
            <a:ext cx="11442250"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*DIRETTIVA (UE) 2019/1023 DEL PARLAMENTO EUROPEO E DEL CONSIGLIO del 20 giugno 2019 riguardante i quadri di ristrutturazione preventiva, l'esdebitazione e le interdizioni, e le misure volte ad aumentare l'efficacia delle procedure di ristrutturazione, insolvenza ed esdebitazione, e che modifica la direttiva (UE) 2017/1132 (direttiva sulla ristrutturazione e sull'insolvenza)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https://eur-lex.europa.eu/legal-content/IT/TXT/PDF/?uri=CELEX:32019L1023&amp;from=IT</a:t>
            </a:r>
            <a:endParaRPr kumimoji="0" lang="it-IT" sz="800" b="0"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11" name="Rettangolo 10">
            <a:extLst>
              <a:ext uri="{FF2B5EF4-FFF2-40B4-BE49-F238E27FC236}">
                <a16:creationId xmlns:a16="http://schemas.microsoft.com/office/drawing/2014/main" id="{5E925A33-EAB7-47E7-AE7F-652798715126}"/>
              </a:ext>
            </a:extLst>
          </p:cNvPr>
          <p:cNvSpPr/>
          <p:nvPr/>
        </p:nvSpPr>
        <p:spPr>
          <a:xfrm>
            <a:off x="177465" y="557853"/>
            <a:ext cx="9199618"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DIRETTIVA (UE) 2019/1023 DEL PARLAMENTO EUROPEO E DEL CONSIGLIO del 20 giugno 2019  riguardante i quadri di ristrutturazione preventiva, l’esdebitazione e le interdizioni, e le misure volte ad aumentare l’efficacia delle procedure di ristrutturazione, insolvenza ed esdebitazione , e che modifica la direttiva (UE) 2017/1132 (direttiva sulla ristrutturazione e l’insolvenza).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Pubblicata sulla Gazzetta ufficiale dell’Unione europea del 26 giugno 2019</a:t>
            </a:r>
          </a:p>
        </p:txBody>
      </p:sp>
      <p:sp>
        <p:nvSpPr>
          <p:cNvPr id="12" name="CasellaDiTesto 11">
            <a:extLst>
              <a:ext uri="{FF2B5EF4-FFF2-40B4-BE49-F238E27FC236}">
                <a16:creationId xmlns:a16="http://schemas.microsoft.com/office/drawing/2014/main" id="{50907E96-EA35-4B65-8B2C-E5288E5F92C1}"/>
              </a:ext>
            </a:extLst>
          </p:cNvPr>
          <p:cNvSpPr txBox="1"/>
          <p:nvPr/>
        </p:nvSpPr>
        <p:spPr>
          <a:xfrm>
            <a:off x="2460067" y="1557776"/>
            <a:ext cx="7271862"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600" b="1" i="0" u="none" strike="noStrike" kern="120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rPr>
              <a:t>La prevenzione dell’accumulo dei crediti deteriorati</a:t>
            </a:r>
          </a:p>
        </p:txBody>
      </p:sp>
      <p:sp>
        <p:nvSpPr>
          <p:cNvPr id="4" name="Segnaposto numero diapositiva 3">
            <a:extLst>
              <a:ext uri="{FF2B5EF4-FFF2-40B4-BE49-F238E27FC236}">
                <a16:creationId xmlns:a16="http://schemas.microsoft.com/office/drawing/2014/main" id="{63020553-7FE0-ABF4-C8AE-B7EF723779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667236-2E65-48D2-8A17-E97790B4BC37}" type="slidenum">
              <a:rPr kumimoji="0" lang="it-IT" sz="1200" b="0" i="0" u="none" strike="noStrike" kern="1200" cap="none" spc="0" normalizeH="0" baseline="0" noProof="0" smtClean="0">
                <a:ln>
                  <a:noFill/>
                </a:ln>
                <a:solidFill>
                  <a:srgbClr val="2C2C2C"/>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a:ln>
                <a:noFill/>
              </a:ln>
              <a:solidFill>
                <a:srgbClr val="2C2C2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4252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4FD616AB-2B32-4A45-BEC9-C743E8978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useBgFill="1">
        <p:nvSpPr>
          <p:cNvPr id="18" name="Rectangle 9">
            <a:extLst>
              <a:ext uri="{FF2B5EF4-FFF2-40B4-BE49-F238E27FC236}">
                <a16:creationId xmlns:a16="http://schemas.microsoft.com/office/drawing/2014/main" id="{BEC91407-C839-4EE3-B5C6-34919D3DE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2601"/>
            <a:ext cx="12191999" cy="5892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Segnaposto piè di pagina 1">
            <a:extLst>
              <a:ext uri="{FF2B5EF4-FFF2-40B4-BE49-F238E27FC236}">
                <a16:creationId xmlns:a16="http://schemas.microsoft.com/office/drawing/2014/main" id="{B9FD3CE3-83CC-47A7-BE1C-D3593D87E634}"/>
              </a:ext>
            </a:extLst>
          </p:cNvPr>
          <p:cNvSpPr>
            <a:spLocks noGrp="1"/>
          </p:cNvSpPr>
          <p:nvPr>
            <p:ph type="ftr" sz="quarter" idx="11"/>
          </p:nvPr>
        </p:nvSpPr>
        <p:spPr>
          <a:xfrm>
            <a:off x="51019" y="6422855"/>
            <a:ext cx="3627382" cy="365125"/>
          </a:xfrm>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7" name="Segnaposto numero diapositiva 7">
            <a:extLst>
              <a:ext uri="{FF2B5EF4-FFF2-40B4-BE49-F238E27FC236}">
                <a16:creationId xmlns:a16="http://schemas.microsoft.com/office/drawing/2014/main" id="{E9D090B4-5E10-4A76-8743-CFD52597464D}"/>
              </a:ext>
            </a:extLst>
          </p:cNvPr>
          <p:cNvSpPr txBox="1">
            <a:spLocks/>
          </p:cNvSpPr>
          <p:nvPr/>
        </p:nvSpPr>
        <p:spPr>
          <a:xfrm>
            <a:off x="10658927" y="6422855"/>
            <a:ext cx="946264" cy="365125"/>
          </a:xfrm>
          <a:prstGeom prst="rect">
            <a:avLst/>
          </a:prstGeom>
        </p:spPr>
        <p:txBody>
          <a:bodyPr vert="horz" lIns="45720" tIns="45720" rIns="91440" bIns="45720" rtlCol="0" anchor="ctr"/>
          <a:lstStyle>
            <a:defPPr>
              <a:defRPr lang="it-IT"/>
            </a:defPPr>
            <a:lvl1pPr marL="0" algn="l" defTabSz="914331" rtl="0" eaLnBrk="1" latinLnBrk="0" hangingPunct="1">
              <a:defRPr sz="1200" b="0" kern="1200">
                <a:solidFill>
                  <a:schemeClr val="tx1"/>
                </a:solidFill>
                <a:latin typeface="+mn-lt"/>
                <a:ea typeface="+mn-ea"/>
                <a:cs typeface="+mn-cs"/>
              </a:defRPr>
            </a:lvl1pPr>
            <a:lvl2pPr marL="457166"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8" algn="l" defTabSz="914331" rtl="0" eaLnBrk="1" latinLnBrk="0" hangingPunct="1">
              <a:defRPr sz="1800" kern="1200">
                <a:solidFill>
                  <a:schemeClr val="tx1"/>
                </a:solidFill>
                <a:latin typeface="+mn-lt"/>
                <a:ea typeface="+mn-ea"/>
                <a:cs typeface="+mn-cs"/>
              </a:defRPr>
            </a:lvl4pPr>
            <a:lvl5pPr marL="1828663" algn="l" defTabSz="914331" rtl="0" eaLnBrk="1" latinLnBrk="0" hangingPunct="1">
              <a:defRPr sz="1800" kern="1200">
                <a:solidFill>
                  <a:schemeClr val="tx1"/>
                </a:solidFill>
                <a:latin typeface="+mn-lt"/>
                <a:ea typeface="+mn-ea"/>
                <a:cs typeface="+mn-cs"/>
              </a:defRPr>
            </a:lvl5pPr>
            <a:lvl6pPr marL="2285829" algn="l" defTabSz="914331" rtl="0" eaLnBrk="1" latinLnBrk="0" hangingPunct="1">
              <a:defRPr sz="1800" kern="1200">
                <a:solidFill>
                  <a:schemeClr val="tx1"/>
                </a:solidFill>
                <a:latin typeface="+mn-lt"/>
                <a:ea typeface="+mn-ea"/>
                <a:cs typeface="+mn-cs"/>
              </a:defRPr>
            </a:lvl6pPr>
            <a:lvl7pPr marL="2742994" algn="l" defTabSz="914331" rtl="0" eaLnBrk="1" latinLnBrk="0" hangingPunct="1">
              <a:defRPr sz="1800" kern="1200">
                <a:solidFill>
                  <a:schemeClr val="tx1"/>
                </a:solidFill>
                <a:latin typeface="+mn-lt"/>
                <a:ea typeface="+mn-ea"/>
                <a:cs typeface="+mn-cs"/>
              </a:defRPr>
            </a:lvl7pPr>
            <a:lvl8pPr marL="3200160" algn="l" defTabSz="914331" rtl="0" eaLnBrk="1" latinLnBrk="0" hangingPunct="1">
              <a:defRPr sz="1800" kern="1200">
                <a:solidFill>
                  <a:schemeClr val="tx1"/>
                </a:solidFill>
                <a:latin typeface="+mn-lt"/>
                <a:ea typeface="+mn-ea"/>
                <a:cs typeface="+mn-cs"/>
              </a:defRPr>
            </a:lvl8pPr>
            <a:lvl9pPr marL="3657326" algn="l" defTabSz="914331" rtl="0" eaLnBrk="1" latinLnBrk="0" hangingPunct="1">
              <a:defRPr sz="1800" kern="1200">
                <a:solidFill>
                  <a:schemeClr val="tx1"/>
                </a:solidFill>
                <a:latin typeface="+mn-lt"/>
                <a:ea typeface="+mn-ea"/>
                <a:cs typeface="+mn-cs"/>
              </a:defRPr>
            </a:lvl9pPr>
          </a:lstStyle>
          <a:p>
            <a:pPr marL="0" marR="0" lvl="0" indent="0" algn="l" defTabSz="914331" rtl="0" eaLnBrk="1" fontAlgn="auto" latinLnBrk="0" hangingPunct="1">
              <a:lnSpc>
                <a:spcPct val="100000"/>
              </a:lnSpc>
              <a:spcBef>
                <a:spcPts val="0"/>
              </a:spcBef>
              <a:spcAft>
                <a:spcPts val="0"/>
              </a:spcAft>
              <a:buClrTx/>
              <a:buSzTx/>
              <a:buFontTx/>
              <a:buNone/>
              <a:tabLst/>
              <a:defRPr/>
            </a:pPr>
            <a:fld id="{46BB586B-DE13-4153-8F46-F79308A4737D}" type="slidenum">
              <a:rPr kumimoji="0" lang="it-IT" sz="1200" b="0" i="0" u="none" strike="noStrike" kern="1200" cap="none" spc="0" normalizeH="0" baseline="0" noProof="0" smtClean="0">
                <a:ln>
                  <a:noFill/>
                </a:ln>
                <a:solidFill>
                  <a:srgbClr val="2C2C2C"/>
                </a:solidFill>
                <a:effectLst/>
                <a:uLnTx/>
                <a:uFillTx/>
                <a:latin typeface="Calibri" panose="020F0502020204030204"/>
                <a:ea typeface="+mn-ea"/>
                <a:cs typeface="+mn-cs"/>
              </a:rPr>
              <a:pPr marL="0" marR="0" lvl="0" indent="0" algn="l" defTabSz="914331"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srgbClr val="2C2C2C"/>
              </a:solidFill>
              <a:effectLst/>
              <a:uLnTx/>
              <a:uFillTx/>
              <a:latin typeface="Calibri" panose="020F0502020204030204"/>
              <a:ea typeface="+mn-ea"/>
              <a:cs typeface="+mn-cs"/>
            </a:endParaRPr>
          </a:p>
        </p:txBody>
      </p:sp>
      <p:sp>
        <p:nvSpPr>
          <p:cNvPr id="8" name="Ovale 7">
            <a:extLst>
              <a:ext uri="{FF2B5EF4-FFF2-40B4-BE49-F238E27FC236}">
                <a16:creationId xmlns:a16="http://schemas.microsoft.com/office/drawing/2014/main" id="{00920D59-1B12-458A-8EC3-46426875BD95}"/>
              </a:ext>
            </a:extLst>
          </p:cNvPr>
          <p:cNvSpPr/>
          <p:nvPr/>
        </p:nvSpPr>
        <p:spPr>
          <a:xfrm>
            <a:off x="66912" y="1006085"/>
            <a:ext cx="1668157" cy="1036206"/>
          </a:xfrm>
          <a:prstGeom prst="ellipse">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1"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C7BD2AE5-F248-4A10-A292-8B89E9084E15}"/>
              </a:ext>
            </a:extLst>
          </p:cNvPr>
          <p:cNvSpPr txBox="1"/>
          <p:nvPr/>
        </p:nvSpPr>
        <p:spPr>
          <a:xfrm>
            <a:off x="137142" y="1168652"/>
            <a:ext cx="1527696" cy="723275"/>
          </a:xfrm>
          <a:prstGeom prst="rect">
            <a:avLst/>
          </a:prstGeom>
          <a:noFill/>
        </p:spPr>
        <p:txBody>
          <a:bodyPr wrap="square" rtlCol="0">
            <a:spAutoFit/>
          </a:bodyPr>
          <a:lstStyle/>
          <a:p>
            <a:pPr marL="0" marR="0" lvl="0" indent="0" algn="ctr" defTabSz="914331"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L'imprenditore, che operi in forma societaria o collettiva, ha il </a:t>
            </a:r>
            <a:r>
              <a:rPr kumimoji="0" lang="it-IT" sz="900" b="1" i="0" u="sng"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dovere</a:t>
            </a:r>
            <a:r>
              <a:rPr kumimoji="0" lang="it-IT" sz="800" b="0"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 di </a:t>
            </a:r>
            <a:r>
              <a:rPr kumimoji="0" lang="it-IT" sz="800" b="1"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istituire un assetto organizzativo, amministrativo e contabile adeguato</a:t>
            </a:r>
            <a:endParaRPr kumimoji="0" lang="it-IT" sz="800" b="0" i="0" u="none" strike="noStrike" kern="1200" cap="none" spc="0" normalizeH="0" baseline="0" noProof="0" dirty="0">
              <a:ln>
                <a:noFill/>
              </a:ln>
              <a:solidFill>
                <a:srgbClr val="2C2C2C"/>
              </a:solidFill>
              <a:effectLst/>
              <a:uLnTx/>
              <a:uFillTx/>
              <a:latin typeface="Calibri" panose="020F0502020204030204"/>
              <a:ea typeface="+mn-ea"/>
              <a:cs typeface="+mn-cs"/>
            </a:endParaRPr>
          </a:p>
        </p:txBody>
      </p:sp>
      <p:sp>
        <p:nvSpPr>
          <p:cNvPr id="10" name="Rettangolo arrotondato 33">
            <a:extLst>
              <a:ext uri="{FF2B5EF4-FFF2-40B4-BE49-F238E27FC236}">
                <a16:creationId xmlns:a16="http://schemas.microsoft.com/office/drawing/2014/main" id="{AF47D9A6-605C-434D-9622-826A968CBEE3}"/>
              </a:ext>
            </a:extLst>
          </p:cNvPr>
          <p:cNvSpPr/>
          <p:nvPr/>
        </p:nvSpPr>
        <p:spPr>
          <a:xfrm>
            <a:off x="1519821" y="1988170"/>
            <a:ext cx="926548" cy="370316"/>
          </a:xfrm>
          <a:prstGeom prst="round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1"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finalizzato </a:t>
            </a:r>
            <a:r>
              <a:rPr kumimoji="0" lang="it-IT" sz="1200" b="1" i="1"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«anche»</a:t>
            </a:r>
          </a:p>
        </p:txBody>
      </p:sp>
      <p:sp>
        <p:nvSpPr>
          <p:cNvPr id="11" name="Ovale 10">
            <a:extLst>
              <a:ext uri="{FF2B5EF4-FFF2-40B4-BE49-F238E27FC236}">
                <a16:creationId xmlns:a16="http://schemas.microsoft.com/office/drawing/2014/main" id="{0E1B484E-2FEF-48FA-BFE0-41130A4E2CA9}"/>
              </a:ext>
            </a:extLst>
          </p:cNvPr>
          <p:cNvSpPr/>
          <p:nvPr/>
        </p:nvSpPr>
        <p:spPr>
          <a:xfrm>
            <a:off x="3797725" y="4211409"/>
            <a:ext cx="1692000" cy="828000"/>
          </a:xfrm>
          <a:prstGeom prst="ellipse">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1"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id="{F8F78B5B-1D61-4206-96E9-69A2C81A916E}"/>
              </a:ext>
            </a:extLst>
          </p:cNvPr>
          <p:cNvSpPr txBox="1"/>
          <p:nvPr/>
        </p:nvSpPr>
        <p:spPr>
          <a:xfrm>
            <a:off x="3899049" y="4434288"/>
            <a:ext cx="1560125" cy="415498"/>
          </a:xfrm>
          <a:prstGeom prst="rect">
            <a:avLst/>
          </a:prstGeom>
          <a:noFill/>
        </p:spPr>
        <p:txBody>
          <a:bodyPr wrap="square" rtlCol="0">
            <a:spAutoFit/>
          </a:bodyPr>
          <a:lstStyle/>
          <a:p>
            <a:pPr marL="0" marR="0" lvl="0" indent="0" algn="ctr" defTabSz="914331"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Salvaguardia della </a:t>
            </a:r>
            <a:r>
              <a:rPr kumimoji="0" lang="it-IT" sz="1050" b="1"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continuità aziendale</a:t>
            </a:r>
            <a:endParaRPr kumimoji="0" lang="it-IT" sz="1050" b="0" i="0" u="none" strike="noStrike" kern="1200" cap="none" spc="0" normalizeH="0" baseline="0" noProof="0" dirty="0">
              <a:ln>
                <a:noFill/>
              </a:ln>
              <a:solidFill>
                <a:srgbClr val="2C2C2C"/>
              </a:solidFill>
              <a:effectLst/>
              <a:uLnTx/>
              <a:uFillTx/>
              <a:latin typeface="Calibri" panose="020F0502020204030204"/>
              <a:ea typeface="+mn-ea"/>
              <a:cs typeface="+mn-cs"/>
            </a:endParaRPr>
          </a:p>
        </p:txBody>
      </p:sp>
      <p:sp>
        <p:nvSpPr>
          <p:cNvPr id="13" name="Freccia a destra 12">
            <a:extLst>
              <a:ext uri="{FF2B5EF4-FFF2-40B4-BE49-F238E27FC236}">
                <a16:creationId xmlns:a16="http://schemas.microsoft.com/office/drawing/2014/main" id="{95FC2012-BDCC-4B47-B316-E6094D301F0B}"/>
              </a:ext>
            </a:extLst>
          </p:cNvPr>
          <p:cNvSpPr/>
          <p:nvPr/>
        </p:nvSpPr>
        <p:spPr>
          <a:xfrm rot="6804671">
            <a:off x="3926444" y="4948075"/>
            <a:ext cx="234674" cy="469517"/>
          </a:xfrm>
          <a:prstGeom prst="rightArrow">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1"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e 13">
            <a:extLst>
              <a:ext uri="{FF2B5EF4-FFF2-40B4-BE49-F238E27FC236}">
                <a16:creationId xmlns:a16="http://schemas.microsoft.com/office/drawing/2014/main" id="{E0849569-223A-415C-9C1C-42B0DD23C5E7}"/>
              </a:ext>
            </a:extLst>
          </p:cNvPr>
          <p:cNvSpPr/>
          <p:nvPr/>
        </p:nvSpPr>
        <p:spPr>
          <a:xfrm>
            <a:off x="2666001" y="5294515"/>
            <a:ext cx="1692000" cy="854996"/>
          </a:xfrm>
          <a:prstGeom prst="ellipse">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1"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rPr>
              <a:t>Prevenendo la dispersione del </a:t>
            </a:r>
            <a:r>
              <a:rPr kumimoji="0" lang="it-IT" sz="1050" b="1"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rPr>
              <a:t>valore aziendale</a:t>
            </a:r>
          </a:p>
        </p:txBody>
      </p:sp>
      <p:sp>
        <p:nvSpPr>
          <p:cNvPr id="15" name="Stella a 12 punte 14">
            <a:extLst>
              <a:ext uri="{FF2B5EF4-FFF2-40B4-BE49-F238E27FC236}">
                <a16:creationId xmlns:a16="http://schemas.microsoft.com/office/drawing/2014/main" id="{1AFFC081-3ABD-4EC1-9AD6-919140958481}"/>
              </a:ext>
            </a:extLst>
          </p:cNvPr>
          <p:cNvSpPr/>
          <p:nvPr/>
        </p:nvSpPr>
        <p:spPr>
          <a:xfrm>
            <a:off x="700966" y="4054719"/>
            <a:ext cx="1476000" cy="1476000"/>
          </a:xfrm>
          <a:prstGeom prst="star12">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1"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srgbClr val="2C2C2C"/>
                </a:solidFill>
                <a:effectLst/>
                <a:uLnTx/>
                <a:uFillTx/>
                <a:latin typeface="Calibri" panose="020F0502020204030204"/>
                <a:ea typeface="+mn-ea"/>
                <a:cs typeface="Arial" panose="020B0604020202020204" pitchFamily="34" charset="0"/>
              </a:rPr>
              <a:t>Applicabile a tutte le tipologie di società</a:t>
            </a:r>
          </a:p>
        </p:txBody>
      </p:sp>
      <p:sp>
        <p:nvSpPr>
          <p:cNvPr id="16" name="Rectangle 11">
            <a:extLst>
              <a:ext uri="{FF2B5EF4-FFF2-40B4-BE49-F238E27FC236}">
                <a16:creationId xmlns:a16="http://schemas.microsoft.com/office/drawing/2014/main" id="{57360327-C51B-4F41-B3AA-A70208FCA852}"/>
              </a:ext>
            </a:extLst>
          </p:cNvPr>
          <p:cNvSpPr>
            <a:spLocks noChangeArrowheads="1"/>
          </p:cNvSpPr>
          <p:nvPr/>
        </p:nvSpPr>
        <p:spPr bwMode="auto">
          <a:xfrm>
            <a:off x="-52241" y="604059"/>
            <a:ext cx="720609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82936" tIns="41469" rIns="82936" bIns="41469"/>
          <a:lstStyle>
            <a:lvl1pPr defTabSz="828675">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defTabSz="828675">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defTabSz="828675">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defTabSz="828675">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defTabSz="828675">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defTabSz="828675"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defTabSz="828675"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defTabSz="828675"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defTabSz="828675"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Wingdings 3" panose="05040102010807070707" pitchFamily="18" charset="2"/>
              <a:buNone/>
              <a:tabLst/>
              <a:defRPr/>
            </a:pPr>
            <a:r>
              <a:rPr kumimoji="0" lang="it-IT" sz="1400" b="1" i="0" u="none" strike="noStrike" kern="1200" cap="none" spc="0" normalizeH="0" baseline="0" noProof="0" dirty="0">
                <a:ln>
                  <a:noFill/>
                </a:ln>
                <a:solidFill>
                  <a:srgbClr val="2C2C2C"/>
                </a:solidFill>
                <a:effectLst/>
                <a:uLnTx/>
                <a:uFillTx/>
                <a:latin typeface="Calibri" panose="020F0502020204030204"/>
                <a:ea typeface="Tahoma" panose="020B0604030504040204" pitchFamily="34" charset="0"/>
                <a:cs typeface="Arial" panose="020B0604020202020204" pitchFamily="34" charset="0"/>
              </a:rPr>
              <a:t>Art. 2086 c.c. da «Direzione e gerarchia nell'impresa» a…Gestione dell’impresa*: </a:t>
            </a:r>
            <a:r>
              <a:rPr kumimoji="0" lang="it-IT" altLang="it-IT" sz="1400" b="1" i="0" u="none" strike="noStrike" kern="1200" cap="none" spc="0" normalizeH="0" baseline="0" noProof="0" dirty="0">
                <a:ln>
                  <a:noFill/>
                </a:ln>
                <a:solidFill>
                  <a:srgbClr val="2C2C2C"/>
                </a:solidFill>
                <a:effectLst/>
                <a:uLnTx/>
                <a:uFillTx/>
                <a:latin typeface="Calibri" panose="020F0502020204030204"/>
                <a:ea typeface="Tahoma" panose="020B0604030504040204" pitchFamily="34" charset="0"/>
                <a:cs typeface="Arial" panose="020B0604020202020204" pitchFamily="34" charset="0"/>
              </a:rPr>
              <a:t>l’adeguato assetto organizzativo, amministrativo e contabile</a:t>
            </a:r>
            <a:endParaRPr kumimoji="0" lang="it-IT" sz="1400" b="1" i="0" u="none" strike="noStrike" kern="1200" cap="none" spc="0" normalizeH="0" baseline="0" noProof="0" dirty="0">
              <a:ln>
                <a:noFill/>
              </a:ln>
              <a:solidFill>
                <a:srgbClr val="2C2C2C"/>
              </a:solidFill>
              <a:effectLst/>
              <a:uLnTx/>
              <a:uFillTx/>
              <a:latin typeface="Calibri" panose="020F0502020204030204"/>
              <a:ea typeface="Tahoma" panose="020B060403050404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5A6FBDDE-D51D-4A35-B66B-18151C2CB26D}"/>
              </a:ext>
            </a:extLst>
          </p:cNvPr>
          <p:cNvSpPr/>
          <p:nvPr/>
        </p:nvSpPr>
        <p:spPr>
          <a:xfrm>
            <a:off x="1957026" y="-19599"/>
            <a:ext cx="8400827" cy="523220"/>
          </a:xfrm>
          <a:prstGeom prst="rect">
            <a:avLst/>
          </a:prstGeom>
        </p:spPr>
        <p:txBody>
          <a:bodyPr wrap="square">
            <a:spAutoFit/>
          </a:bodyPr>
          <a:lstStyle/>
          <a:p>
            <a:pPr marL="0" marR="0" lvl="0" indent="0" algn="ctr" defTabSz="914331"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Adeguato assetto e «crisi»</a:t>
            </a:r>
            <a:endParaRPr kumimoji="0" lang="it-IT" alt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0" name="Rettangolo 19">
            <a:extLst>
              <a:ext uri="{FF2B5EF4-FFF2-40B4-BE49-F238E27FC236}">
                <a16:creationId xmlns:a16="http://schemas.microsoft.com/office/drawing/2014/main" id="{72306BAE-9578-4482-A7C4-2E4C950F99CA}"/>
              </a:ext>
            </a:extLst>
          </p:cNvPr>
          <p:cNvSpPr/>
          <p:nvPr/>
        </p:nvSpPr>
        <p:spPr>
          <a:xfrm>
            <a:off x="5769863" y="5906930"/>
            <a:ext cx="6422136" cy="414344"/>
          </a:xfrm>
          <a:prstGeom prst="rect">
            <a:avLst/>
          </a:prstGeom>
          <a:ln w="22225">
            <a:solidFill>
              <a:srgbClr val="0066FF"/>
            </a:solidFill>
          </a:ln>
          <a:scene3d>
            <a:camera prst="orthographicFront"/>
            <a:lightRig rig="threePt" dir="t"/>
          </a:scene3d>
          <a:sp3d>
            <a:bevelT/>
          </a:sp3d>
        </p:spPr>
        <p:txBody>
          <a:bodyPr wrap="square">
            <a:spAutoFit/>
          </a:bodyPr>
          <a:lstStyle/>
          <a:p>
            <a:pPr marL="0" marR="0" lvl="0" indent="0" algn="just" defTabSz="914331" rtl="0" eaLnBrk="1" fontAlgn="auto" latinLnBrk="0" hangingPunct="1">
              <a:lnSpc>
                <a:spcPct val="107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it-IT" sz="1000" b="0"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a:t>
            </a:r>
            <a:r>
              <a:rPr kumimoji="0" lang="it-IT" sz="1000" b="1"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Insolvenza</a:t>
            </a:r>
            <a:r>
              <a:rPr kumimoji="0" lang="it-IT" sz="1000" b="0"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 lo stato del debitore che si manifesta con inadempimenti o altri fatti esteriori, i quali dimostrino che il debitore non è più in grado di soddisfare regolarmente le proprie obbligazioni.</a:t>
            </a:r>
          </a:p>
        </p:txBody>
      </p:sp>
      <p:graphicFrame>
        <p:nvGraphicFramePr>
          <p:cNvPr id="21" name="Diagramma 20">
            <a:extLst>
              <a:ext uri="{FF2B5EF4-FFF2-40B4-BE49-F238E27FC236}">
                <a16:creationId xmlns:a16="http://schemas.microsoft.com/office/drawing/2014/main" id="{38684AE0-A876-4B8A-9099-FDAE7D26AA6D}"/>
              </a:ext>
            </a:extLst>
          </p:cNvPr>
          <p:cNvGraphicFramePr/>
          <p:nvPr>
            <p:extLst>
              <p:ext uri="{D42A27DB-BD31-4B8C-83A1-F6EECF244321}">
                <p14:modId xmlns:p14="http://schemas.microsoft.com/office/powerpoint/2010/main" val="2629797754"/>
              </p:ext>
            </p:extLst>
          </p:nvPr>
        </p:nvGraphicFramePr>
        <p:xfrm>
          <a:off x="6224350" y="1364175"/>
          <a:ext cx="6135139" cy="2825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 name="Titolo 1">
            <a:extLst>
              <a:ext uri="{FF2B5EF4-FFF2-40B4-BE49-F238E27FC236}">
                <a16:creationId xmlns:a16="http://schemas.microsoft.com/office/drawing/2014/main" id="{6006EBCD-008A-48B7-A17E-12D73BC6C64E}"/>
              </a:ext>
            </a:extLst>
          </p:cNvPr>
          <p:cNvSpPr txBox="1">
            <a:spLocks/>
          </p:cNvSpPr>
          <p:nvPr/>
        </p:nvSpPr>
        <p:spPr>
          <a:xfrm>
            <a:off x="7222473" y="560156"/>
            <a:ext cx="4138891" cy="578024"/>
          </a:xfrm>
          <a:prstGeom prst="rect">
            <a:avLst/>
          </a:prstGeom>
        </p:spPr>
        <p:txBody>
          <a:bodyPr vert="horz" lIns="91440" tIns="45720" rIns="91440" bIns="45720" rtlCol="0" anchor="ctr">
            <a:noAutofit/>
          </a:bodyPr>
          <a:lstStyle>
            <a:defPPr>
              <a:defRPr lang="en-US"/>
            </a:defPPr>
            <a:lvl1pPr algn="ctr">
              <a:spcBef>
                <a:spcPct val="0"/>
              </a:spcBef>
              <a:buNone/>
              <a:defRPr sz="1600" b="1">
                <a:solidFill>
                  <a:srgbClr val="FFFFFF"/>
                </a:solidFill>
                <a:latin typeface="Tahoma" panose="020B0604030504040204" pitchFamily="34" charset="0"/>
                <a:ea typeface="Tahoma" panose="020B0604030504040204" pitchFamily="34" charset="0"/>
                <a:cs typeface="Tahoma" panose="020B060403050404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ctr" defTabSz="914331" rtl="0" eaLnBrk="1" fontAlgn="auto" latinLnBrk="0" hangingPunct="1">
              <a:lnSpc>
                <a:spcPct val="100000"/>
              </a:lnSpc>
              <a:spcBef>
                <a:spcPct val="0"/>
              </a:spcBef>
              <a:spcAft>
                <a:spcPts val="0"/>
              </a:spcAft>
              <a:buClrTx/>
              <a:buSzTx/>
              <a:buFontTx/>
              <a:buNone/>
              <a:tabLst/>
              <a:defRPr/>
            </a:pPr>
            <a:r>
              <a:rPr kumimoji="0" lang="it-IT" altLang="it-IT" sz="1400" b="1" i="0" u="none" strike="noStrike" kern="1200" cap="none" spc="0" normalizeH="0" baseline="0" noProof="0" dirty="0">
                <a:ln>
                  <a:noFill/>
                </a:ln>
                <a:solidFill>
                  <a:srgbClr val="2C2C2C"/>
                </a:solidFill>
                <a:effectLst/>
                <a:uLnTx/>
                <a:uFillTx/>
                <a:latin typeface="Calibri" panose="020F0502020204030204"/>
                <a:ea typeface="Tahoma" panose="020B0604030504040204" pitchFamily="34" charset="0"/>
                <a:cs typeface="Arial" panose="020B0604020202020204" pitchFamily="34" charset="0"/>
              </a:rPr>
              <a:t>Il concetto di «crisi», temporalmente distinto </a:t>
            </a:r>
          </a:p>
          <a:p>
            <a:pPr marL="0" marR="0" lvl="0" indent="0" algn="ctr" defTabSz="914331" rtl="0" eaLnBrk="1" fontAlgn="auto" latinLnBrk="0" hangingPunct="1">
              <a:lnSpc>
                <a:spcPct val="100000"/>
              </a:lnSpc>
              <a:spcBef>
                <a:spcPct val="0"/>
              </a:spcBef>
              <a:spcAft>
                <a:spcPts val="0"/>
              </a:spcAft>
              <a:buClrTx/>
              <a:buSzTx/>
              <a:buFontTx/>
              <a:buNone/>
              <a:tabLst/>
              <a:defRPr/>
            </a:pPr>
            <a:r>
              <a:rPr kumimoji="0" lang="it-IT" altLang="it-IT" sz="1400" b="1" i="0" u="none" strike="noStrike" kern="1200" cap="none" spc="0" normalizeH="0" baseline="0" noProof="0" dirty="0">
                <a:ln>
                  <a:noFill/>
                </a:ln>
                <a:solidFill>
                  <a:srgbClr val="2C2C2C"/>
                </a:solidFill>
                <a:effectLst/>
                <a:uLnTx/>
                <a:uFillTx/>
                <a:latin typeface="Calibri" panose="020F0502020204030204"/>
                <a:ea typeface="Tahoma" panose="020B0604030504040204" pitchFamily="34" charset="0"/>
                <a:cs typeface="Arial" panose="020B0604020202020204" pitchFamily="34" charset="0"/>
              </a:rPr>
              <a:t>e antecedente a quello di «insolvenza».</a:t>
            </a:r>
          </a:p>
        </p:txBody>
      </p:sp>
      <p:sp>
        <p:nvSpPr>
          <p:cNvPr id="23" name="Scorrimento orizzontale 15">
            <a:extLst>
              <a:ext uri="{FF2B5EF4-FFF2-40B4-BE49-F238E27FC236}">
                <a16:creationId xmlns:a16="http://schemas.microsoft.com/office/drawing/2014/main" id="{AECBC955-1AB4-4611-B5CF-12C05228EADB}"/>
              </a:ext>
            </a:extLst>
          </p:cNvPr>
          <p:cNvSpPr/>
          <p:nvPr/>
        </p:nvSpPr>
        <p:spPr>
          <a:xfrm>
            <a:off x="6121244" y="4560855"/>
            <a:ext cx="2065224" cy="1059378"/>
          </a:xfrm>
          <a:prstGeom prst="horizontalScroll">
            <a:avLst/>
          </a:prstGeom>
          <a:solidFill>
            <a:srgbClr val="0066FF"/>
          </a:solidFill>
          <a:ln>
            <a:solidFill>
              <a:schemeClr val="bg1"/>
            </a:solidFill>
          </a:ln>
          <a:effectLst>
            <a:outerShdw blurRad="50800" algn="l" rotWithShape="0">
              <a:prstClr val="black">
                <a:alpha val="40000"/>
              </a:prstClr>
            </a:outerShdw>
          </a:effectLst>
          <a:scene3d>
            <a:camera prst="orthographicFront"/>
            <a:lightRig rig="soft" dir="t"/>
          </a:scene3d>
          <a:sp3d prstMaterial="fla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133" b="1" i="0" u="none" strike="noStrike" kern="1200" cap="none" spc="0" normalizeH="0" baseline="0" noProof="0" dirty="0">
                <a:ln>
                  <a:noFill/>
                </a:ln>
                <a:solidFill>
                  <a:srgbClr val="FFFFFF"/>
                </a:solidFill>
                <a:effectLst/>
                <a:uLnTx/>
                <a:uFillTx/>
                <a:latin typeface="Calibri" panose="020F0502020204030204"/>
                <a:ea typeface="+mn-ea"/>
                <a:cs typeface="Calibri" panose="020F0502020204030204" pitchFamily="34" charset="0"/>
              </a:rPr>
              <a:t>Cultura del salvataggio</a:t>
            </a:r>
            <a:endParaRPr kumimoji="0" lang="it-IT" sz="2133"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 name="Rettangolo 23">
            <a:extLst>
              <a:ext uri="{FF2B5EF4-FFF2-40B4-BE49-F238E27FC236}">
                <a16:creationId xmlns:a16="http://schemas.microsoft.com/office/drawing/2014/main" id="{BB5C6A25-A387-459E-BAD6-1A822E85F7F7}"/>
              </a:ext>
            </a:extLst>
          </p:cNvPr>
          <p:cNvSpPr/>
          <p:nvPr/>
        </p:nvSpPr>
        <p:spPr>
          <a:xfrm>
            <a:off x="0" y="6094748"/>
            <a:ext cx="4555437" cy="286297"/>
          </a:xfrm>
          <a:prstGeom prst="rect">
            <a:avLst/>
          </a:prstGeom>
        </p:spPr>
        <p:txBody>
          <a:bodyPr wrap="square">
            <a:spAutoFit/>
          </a:bodyPr>
          <a:lstStyle/>
          <a:p>
            <a:pPr marL="0" marR="0" lvl="0" indent="0" algn="just" defTabSz="457189" rtl="0" eaLnBrk="1" fontAlgn="base" latinLnBrk="0" hangingPunct="1">
              <a:lnSpc>
                <a:spcPts val="1680"/>
              </a:lnSpc>
              <a:spcBef>
                <a:spcPts val="0"/>
              </a:spcBef>
              <a:spcAft>
                <a:spcPts val="0"/>
              </a:spcAft>
              <a:buClrTx/>
              <a:buSzTx/>
              <a:buFontTx/>
              <a:buNone/>
              <a:tabLst>
                <a:tab pos="581645" algn="l"/>
                <a:tab pos="1163291" algn="l"/>
                <a:tab pos="1744936" algn="l"/>
                <a:tab pos="2326582" algn="l"/>
                <a:tab pos="2908227" algn="l"/>
                <a:tab pos="3489873" algn="l"/>
                <a:tab pos="4071518" algn="l"/>
                <a:tab pos="4653164" algn="l"/>
                <a:tab pos="5234809" algn="l"/>
                <a:tab pos="5816455" algn="l"/>
                <a:tab pos="6398100" algn="l"/>
                <a:tab pos="6979746" algn="l"/>
                <a:tab pos="7561391" algn="l"/>
                <a:tab pos="8143036" algn="l"/>
                <a:tab pos="8724682" algn="l"/>
                <a:tab pos="9306327" algn="l"/>
              </a:tabLst>
              <a:defRPr/>
            </a:pPr>
            <a:r>
              <a:rPr kumimoji="0" lang="it-IT" sz="800" b="1" i="0" u="none" strike="noStrike" kern="1200" cap="none" spc="0" normalizeH="0" baseline="0" noProof="0" dirty="0">
                <a:ln>
                  <a:noFill/>
                </a:ln>
                <a:solidFill>
                  <a:prstClr val="black"/>
                </a:solidFill>
                <a:effectLst/>
                <a:uLnTx/>
                <a:uFillTx/>
                <a:latin typeface="Calibri" panose="020F0502020204030204"/>
                <a:ea typeface="Verdana" panose="020B0604030504040204" pitchFamily="34" charset="0"/>
                <a:cs typeface="Arial" panose="020B0604020202020204" pitchFamily="34" charset="0"/>
              </a:rPr>
              <a:t>*</a:t>
            </a:r>
            <a:r>
              <a:rPr kumimoji="0" lang="it-IT" sz="800" b="1"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L’art. 375 Codice della Crisi  ha modificato la</a:t>
            </a:r>
            <a:r>
              <a:rPr kumimoji="0" lang="it-IT" sz="800" b="0"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 rubrica dell'articolo 2086 del codice civile</a:t>
            </a:r>
          </a:p>
        </p:txBody>
      </p:sp>
      <p:sp>
        <p:nvSpPr>
          <p:cNvPr id="26" name="Rettangolo 25">
            <a:extLst>
              <a:ext uri="{FF2B5EF4-FFF2-40B4-BE49-F238E27FC236}">
                <a16:creationId xmlns:a16="http://schemas.microsoft.com/office/drawing/2014/main" id="{4B891554-720D-4118-83B4-BCEDF7E9128B}"/>
              </a:ext>
            </a:extLst>
          </p:cNvPr>
          <p:cNvSpPr/>
          <p:nvPr/>
        </p:nvSpPr>
        <p:spPr>
          <a:xfrm>
            <a:off x="4268897" y="2863501"/>
            <a:ext cx="1888543" cy="461665"/>
          </a:xfrm>
          <a:prstGeom prst="rect">
            <a:avLst/>
          </a:prstGeom>
        </p:spPr>
        <p:txBody>
          <a:bodyPr wrap="square">
            <a:spAutoFit/>
          </a:bodyPr>
          <a:lstStyle/>
          <a:p>
            <a:pPr marL="0" marR="0" lvl="0" indent="0" algn="ctr" defTabSz="914331"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2C2C2C"/>
                </a:solidFill>
                <a:effectLst/>
                <a:uLnTx/>
                <a:uFillTx/>
                <a:latin typeface="Calibri" panose="020F0502020204030204"/>
                <a:ea typeface="Verdana" panose="020B0604030504040204" pitchFamily="34" charset="0"/>
                <a:cs typeface="Arial" panose="020B0604020202020204" pitchFamily="34" charset="0"/>
              </a:rPr>
              <a:t>senza indugio per il superamento della crisi</a:t>
            </a:r>
          </a:p>
        </p:txBody>
      </p:sp>
      <p:sp>
        <p:nvSpPr>
          <p:cNvPr id="27" name="Rettangolo arrotondato 33">
            <a:extLst>
              <a:ext uri="{FF2B5EF4-FFF2-40B4-BE49-F238E27FC236}">
                <a16:creationId xmlns:a16="http://schemas.microsoft.com/office/drawing/2014/main" id="{12B30B89-DEB1-40B0-A83C-B4B8DCAD1F75}"/>
              </a:ext>
            </a:extLst>
          </p:cNvPr>
          <p:cNvSpPr/>
          <p:nvPr/>
        </p:nvSpPr>
        <p:spPr>
          <a:xfrm>
            <a:off x="4777269" y="2596993"/>
            <a:ext cx="871797" cy="268827"/>
          </a:xfrm>
          <a:prstGeom prst="roundRect">
            <a:avLst/>
          </a:prstGeom>
          <a:solidFill>
            <a:srgbClr val="FF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31"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rPr>
              <a:t>attivarsi</a:t>
            </a:r>
            <a:endParaRPr kumimoji="0" lang="it-IT" sz="1400" b="1" i="1" u="none" strike="noStrike" kern="1200" cap="none" spc="0" normalizeH="0" baseline="0" noProof="0" dirty="0">
              <a:ln>
                <a:noFill/>
              </a:ln>
              <a:solidFill>
                <a:srgbClr val="FFFFFF"/>
              </a:solidFill>
              <a:effectLst/>
              <a:uLnTx/>
              <a:uFillTx/>
              <a:latin typeface="Calibri" panose="020F0502020204030204"/>
              <a:ea typeface="+mn-ea"/>
              <a:cs typeface="Arial" panose="020B0604020202020204" pitchFamily="34" charset="0"/>
            </a:endParaRPr>
          </a:p>
        </p:txBody>
      </p:sp>
      <p:graphicFrame>
        <p:nvGraphicFramePr>
          <p:cNvPr id="28" name="Diagramma 27">
            <a:extLst>
              <a:ext uri="{FF2B5EF4-FFF2-40B4-BE49-F238E27FC236}">
                <a16:creationId xmlns:a16="http://schemas.microsoft.com/office/drawing/2014/main" id="{23092042-4DDE-4157-A0B4-C525654C53B4}"/>
              </a:ext>
            </a:extLst>
          </p:cNvPr>
          <p:cNvGraphicFramePr/>
          <p:nvPr/>
        </p:nvGraphicFramePr>
        <p:xfrm>
          <a:off x="-219730" y="782211"/>
          <a:ext cx="7207375" cy="42662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egnaposto numero diapositiva 3">
            <a:extLst>
              <a:ext uri="{FF2B5EF4-FFF2-40B4-BE49-F238E27FC236}">
                <a16:creationId xmlns:a16="http://schemas.microsoft.com/office/drawing/2014/main" id="{BCBAC753-EF98-B308-B0AA-B1DEB0069B0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F667236-2E65-48D2-8A17-E97790B4BC37}" type="slidenum">
              <a:rPr kumimoji="0" lang="it-IT" sz="1200" b="0" i="0" u="none" strike="noStrike" kern="1200" cap="none" spc="0" normalizeH="0" baseline="0" noProof="0" smtClean="0">
                <a:ln>
                  <a:noFill/>
                </a:ln>
                <a:solidFill>
                  <a:srgbClr val="2C2C2C"/>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a:ln>
                <a:noFill/>
              </a:ln>
              <a:solidFill>
                <a:srgbClr val="2C2C2C"/>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938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2" name="Rettangolo 1">
            <a:extLst>
              <a:ext uri="{FF2B5EF4-FFF2-40B4-BE49-F238E27FC236}">
                <a16:creationId xmlns:a16="http://schemas.microsoft.com/office/drawing/2014/main" id="{9668076F-338E-497A-89B5-9E00CF8849E6}"/>
              </a:ext>
            </a:extLst>
          </p:cNvPr>
          <p:cNvSpPr/>
          <p:nvPr/>
        </p:nvSpPr>
        <p:spPr>
          <a:xfrm>
            <a:off x="4067813" y="-20310"/>
            <a:ext cx="405636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Adeguatezza degli assetti</a:t>
            </a:r>
          </a:p>
        </p:txBody>
      </p:sp>
      <p:sp>
        <p:nvSpPr>
          <p:cNvPr id="35" name="Freccia a destra 34">
            <a:extLst>
              <a:ext uri="{FF2B5EF4-FFF2-40B4-BE49-F238E27FC236}">
                <a16:creationId xmlns:a16="http://schemas.microsoft.com/office/drawing/2014/main" id="{A53E2E81-40EA-4A5D-B36A-05994F37E9AC}"/>
              </a:ext>
            </a:extLst>
          </p:cNvPr>
          <p:cNvSpPr/>
          <p:nvPr/>
        </p:nvSpPr>
        <p:spPr>
          <a:xfrm rot="5400000">
            <a:off x="7139073" y="7736989"/>
            <a:ext cx="287011" cy="429011"/>
          </a:xfrm>
          <a:prstGeom prst="right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Ovale 3">
            <a:extLst>
              <a:ext uri="{FF2B5EF4-FFF2-40B4-BE49-F238E27FC236}">
                <a16:creationId xmlns:a16="http://schemas.microsoft.com/office/drawing/2014/main" id="{9D43D54C-BDA9-4323-98B1-140E0CA82A3D}"/>
              </a:ext>
            </a:extLst>
          </p:cNvPr>
          <p:cNvSpPr/>
          <p:nvPr/>
        </p:nvSpPr>
        <p:spPr>
          <a:xfrm>
            <a:off x="658856" y="741549"/>
            <a:ext cx="936000" cy="936000"/>
          </a:xfrm>
          <a:prstGeom prst="ellipse">
            <a:avLst/>
          </a:prstGeom>
          <a:solidFill>
            <a:srgbClr val="0066FF"/>
          </a:solidFill>
          <a:ln>
            <a:solidFill>
              <a:schemeClr val="tx2">
                <a:lumMod val="75000"/>
              </a:schemeClr>
            </a:solidFill>
          </a:ln>
          <a:scene3d>
            <a:camera prst="orthographicFront"/>
            <a:lightRig rig="fla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it-IT" b="1" dirty="0">
                <a:solidFill>
                  <a:prstClr val="white"/>
                </a:solidFill>
                <a:latin typeface="Calibri" panose="020F0502020204030204"/>
              </a:rPr>
              <a:t>Art 3</a:t>
            </a:r>
          </a:p>
        </p:txBody>
      </p:sp>
      <p:grpSp>
        <p:nvGrpSpPr>
          <p:cNvPr id="10" name="Gruppo 9">
            <a:extLst>
              <a:ext uri="{FF2B5EF4-FFF2-40B4-BE49-F238E27FC236}">
                <a16:creationId xmlns:a16="http://schemas.microsoft.com/office/drawing/2014/main" id="{180577F9-8DFA-4CDA-9EBD-70D5B2D07C5F}"/>
              </a:ext>
            </a:extLst>
          </p:cNvPr>
          <p:cNvGrpSpPr/>
          <p:nvPr/>
        </p:nvGrpSpPr>
        <p:grpSpPr>
          <a:xfrm>
            <a:off x="3804970" y="679759"/>
            <a:ext cx="4582055" cy="914400"/>
            <a:chOff x="3018" y="1824697"/>
            <a:chExt cx="3052955" cy="1526477"/>
          </a:xfrm>
          <a:solidFill>
            <a:srgbClr val="0066FF"/>
          </a:solidFill>
          <a:scene3d>
            <a:camera prst="orthographicFront"/>
            <a:lightRig rig="flat" dir="t"/>
          </a:scene3d>
        </p:grpSpPr>
        <p:sp>
          <p:nvSpPr>
            <p:cNvPr id="12" name="Rettangolo con angoli arrotondati 19">
              <a:extLst>
                <a:ext uri="{FF2B5EF4-FFF2-40B4-BE49-F238E27FC236}">
                  <a16:creationId xmlns:a16="http://schemas.microsoft.com/office/drawing/2014/main" id="{98BE7F51-9ABC-471D-8891-6645AF60AD5E}"/>
                </a:ext>
              </a:extLst>
            </p:cNvPr>
            <p:cNvSpPr/>
            <p:nvPr/>
          </p:nvSpPr>
          <p:spPr>
            <a:xfrm>
              <a:off x="3018" y="1824697"/>
              <a:ext cx="3052955" cy="1526477"/>
            </a:xfrm>
            <a:prstGeom prst="ellipse">
              <a:avLst/>
            </a:prstGeom>
            <a:grp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CasellaDiTesto 12">
              <a:extLst>
                <a:ext uri="{FF2B5EF4-FFF2-40B4-BE49-F238E27FC236}">
                  <a16:creationId xmlns:a16="http://schemas.microsoft.com/office/drawing/2014/main" id="{58C03128-FEA5-43A7-84E3-826162F9DA3D}"/>
                </a:ext>
              </a:extLst>
            </p:cNvPr>
            <p:cNvSpPr txBox="1"/>
            <p:nvPr/>
          </p:nvSpPr>
          <p:spPr>
            <a:xfrm>
              <a:off x="47727" y="1869406"/>
              <a:ext cx="2963537" cy="1437059"/>
            </a:xfrm>
            <a:prstGeom prst="ellipse">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Adeguatezza</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degli assetti in funzione della rilevazione tempestiva della crisi d’impresa</a:t>
              </a:r>
            </a:p>
          </p:txBody>
        </p:sp>
      </p:grpSp>
      <p:sp>
        <p:nvSpPr>
          <p:cNvPr id="14" name="Freccia a destra 13">
            <a:extLst>
              <a:ext uri="{FF2B5EF4-FFF2-40B4-BE49-F238E27FC236}">
                <a16:creationId xmlns:a16="http://schemas.microsoft.com/office/drawing/2014/main" id="{A04EDCF5-BF16-4A04-8A59-BB3AEAC36343}"/>
              </a:ext>
            </a:extLst>
          </p:cNvPr>
          <p:cNvSpPr/>
          <p:nvPr/>
        </p:nvSpPr>
        <p:spPr>
          <a:xfrm>
            <a:off x="2134431" y="2545398"/>
            <a:ext cx="384066" cy="429011"/>
          </a:xfrm>
          <a:prstGeom prst="rightArrow">
            <a:avLst/>
          </a:prstGeom>
          <a:gradFill>
            <a:gsLst>
              <a:gs pos="0">
                <a:srgbClr val="FFCF6E"/>
              </a:gs>
              <a:gs pos="50000">
                <a:srgbClr val="F3B600"/>
              </a:gs>
              <a:gs pos="100000">
                <a:srgbClr val="E0A300"/>
              </a:gs>
            </a:gsLst>
            <a:lin ang="5400000" scaled="0"/>
          </a:gra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ttangolo con angoli arrotondati 14">
            <a:extLst>
              <a:ext uri="{FF2B5EF4-FFF2-40B4-BE49-F238E27FC236}">
                <a16:creationId xmlns:a16="http://schemas.microsoft.com/office/drawing/2014/main" id="{DCBC205F-1A09-4FC3-BA94-6ABD323C810B}"/>
              </a:ext>
            </a:extLst>
          </p:cNvPr>
          <p:cNvSpPr/>
          <p:nvPr/>
        </p:nvSpPr>
        <p:spPr>
          <a:xfrm>
            <a:off x="308008" y="2417770"/>
            <a:ext cx="1637697" cy="684268"/>
          </a:xfrm>
          <a:prstGeom prst="roundRect">
            <a:avLst>
              <a:gd name="adj" fmla="val 50000"/>
            </a:avLst>
          </a:prstGeom>
          <a:solidFill>
            <a:srgbClr val="0033CC"/>
          </a:solidFill>
          <a:ln>
            <a:solidFill>
              <a:schemeClr val="tx2">
                <a:lumMod val="75000"/>
              </a:schemeClr>
            </a:solidFill>
          </a:ln>
          <a:scene3d>
            <a:camera prst="orthographicFront"/>
            <a:lightRig rig="fla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Imprenditore individuale </a:t>
            </a:r>
          </a:p>
        </p:txBody>
      </p:sp>
      <p:sp>
        <p:nvSpPr>
          <p:cNvPr id="19" name="Rettangolo con angoli arrotondati 18">
            <a:extLst>
              <a:ext uri="{FF2B5EF4-FFF2-40B4-BE49-F238E27FC236}">
                <a16:creationId xmlns:a16="http://schemas.microsoft.com/office/drawing/2014/main" id="{6F4F49DC-9B5C-48F7-91D0-27E9E2F6F593}"/>
              </a:ext>
            </a:extLst>
          </p:cNvPr>
          <p:cNvSpPr/>
          <p:nvPr/>
        </p:nvSpPr>
        <p:spPr>
          <a:xfrm>
            <a:off x="312197" y="4555936"/>
            <a:ext cx="1637697" cy="684268"/>
          </a:xfrm>
          <a:prstGeom prst="roundRect">
            <a:avLst>
              <a:gd name="adj" fmla="val 50000"/>
            </a:avLst>
          </a:prstGeom>
          <a:solidFill>
            <a:srgbClr val="0033CC"/>
          </a:solidFill>
          <a:ln>
            <a:solidFill>
              <a:schemeClr val="tx2">
                <a:lumMod val="75000"/>
              </a:schemeClr>
            </a:solidFill>
          </a:ln>
          <a:scene3d>
            <a:camera prst="orthographicFront"/>
            <a:lightRig rig="fla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Imprenditore collettivo</a:t>
            </a:r>
          </a:p>
        </p:txBody>
      </p:sp>
      <p:grpSp>
        <p:nvGrpSpPr>
          <p:cNvPr id="20" name="Gruppo 19">
            <a:extLst>
              <a:ext uri="{FF2B5EF4-FFF2-40B4-BE49-F238E27FC236}">
                <a16:creationId xmlns:a16="http://schemas.microsoft.com/office/drawing/2014/main" id="{C344519C-B29E-4B4A-843F-C92EED830532}"/>
              </a:ext>
            </a:extLst>
          </p:cNvPr>
          <p:cNvGrpSpPr/>
          <p:nvPr/>
        </p:nvGrpSpPr>
        <p:grpSpPr>
          <a:xfrm>
            <a:off x="2707223" y="2498293"/>
            <a:ext cx="3952153" cy="523220"/>
            <a:chOff x="2978957" y="4822012"/>
            <a:chExt cx="5308914" cy="800376"/>
          </a:xfrm>
          <a:scene3d>
            <a:camera prst="orthographicFront"/>
            <a:lightRig rig="flat" dir="t"/>
          </a:scene3d>
        </p:grpSpPr>
        <p:sp>
          <p:nvSpPr>
            <p:cNvPr id="21" name="Rettangolo con angoli arrotondati 20">
              <a:extLst>
                <a:ext uri="{FF2B5EF4-FFF2-40B4-BE49-F238E27FC236}">
                  <a16:creationId xmlns:a16="http://schemas.microsoft.com/office/drawing/2014/main" id="{7726C1D7-0EFA-42A7-9194-E9BD0E27A2AB}"/>
                </a:ext>
              </a:extLst>
            </p:cNvPr>
            <p:cNvSpPr/>
            <p:nvPr/>
          </p:nvSpPr>
          <p:spPr>
            <a:xfrm>
              <a:off x="2978957" y="4822012"/>
              <a:ext cx="5308914" cy="800376"/>
            </a:xfrm>
            <a:prstGeom prst="roundRect">
              <a:avLst>
                <a:gd name="adj" fmla="val 10000"/>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22" name="CasellaDiTesto 21">
              <a:extLst>
                <a:ext uri="{FF2B5EF4-FFF2-40B4-BE49-F238E27FC236}">
                  <a16:creationId xmlns:a16="http://schemas.microsoft.com/office/drawing/2014/main" id="{9FC78504-DABB-4614-83ED-A1030513AADC}"/>
                </a:ext>
              </a:extLst>
            </p:cNvPr>
            <p:cNvSpPr txBox="1"/>
            <p:nvPr/>
          </p:nvSpPr>
          <p:spPr>
            <a:xfrm>
              <a:off x="3002400" y="4845455"/>
              <a:ext cx="5262030" cy="7534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deve adottare </a:t>
              </a:r>
              <a:r>
                <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rPr>
                <a:t>misure idonee</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 a</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grpSp>
      <p:grpSp>
        <p:nvGrpSpPr>
          <p:cNvPr id="23" name="Gruppo 22">
            <a:extLst>
              <a:ext uri="{FF2B5EF4-FFF2-40B4-BE49-F238E27FC236}">
                <a16:creationId xmlns:a16="http://schemas.microsoft.com/office/drawing/2014/main" id="{81649352-BCC6-451A-AA2C-2B7E1CD18157}"/>
              </a:ext>
            </a:extLst>
          </p:cNvPr>
          <p:cNvGrpSpPr/>
          <p:nvPr/>
        </p:nvGrpSpPr>
        <p:grpSpPr>
          <a:xfrm>
            <a:off x="2724675" y="4480367"/>
            <a:ext cx="3956359" cy="835406"/>
            <a:chOff x="2978957" y="4822012"/>
            <a:chExt cx="5308914" cy="800376"/>
          </a:xfrm>
          <a:scene3d>
            <a:camera prst="orthographicFront"/>
            <a:lightRig rig="flat" dir="t"/>
          </a:scene3d>
        </p:grpSpPr>
        <p:sp>
          <p:nvSpPr>
            <p:cNvPr id="24" name="Rettangolo con angoli arrotondati 23">
              <a:extLst>
                <a:ext uri="{FF2B5EF4-FFF2-40B4-BE49-F238E27FC236}">
                  <a16:creationId xmlns:a16="http://schemas.microsoft.com/office/drawing/2014/main" id="{E7F1E3FE-697E-44BA-968E-405AC20B951D}"/>
                </a:ext>
              </a:extLst>
            </p:cNvPr>
            <p:cNvSpPr/>
            <p:nvPr/>
          </p:nvSpPr>
          <p:spPr>
            <a:xfrm>
              <a:off x="2978957" y="4822012"/>
              <a:ext cx="5308914" cy="800376"/>
            </a:xfrm>
            <a:prstGeom prst="roundRect">
              <a:avLst>
                <a:gd name="adj" fmla="val 10000"/>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25" name="CasellaDiTesto 24">
              <a:extLst>
                <a:ext uri="{FF2B5EF4-FFF2-40B4-BE49-F238E27FC236}">
                  <a16:creationId xmlns:a16="http://schemas.microsoft.com/office/drawing/2014/main" id="{1248F9E4-4C53-42C7-8BC4-31C388FCD55C}"/>
                </a:ext>
              </a:extLst>
            </p:cNvPr>
            <p:cNvSpPr txBox="1"/>
            <p:nvPr/>
          </p:nvSpPr>
          <p:spPr>
            <a:xfrm>
              <a:off x="3002400" y="4845455"/>
              <a:ext cx="5262030" cy="75349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deve istituire un </a:t>
              </a:r>
              <a:r>
                <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rPr>
                <a:t>assetto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prstClr val="black"/>
                  </a:solidFill>
                  <a:effectLst/>
                  <a:uLnTx/>
                  <a:uFillTx/>
                  <a:latin typeface="Calibri" panose="020F0502020204030204"/>
                  <a:ea typeface="+mn-ea"/>
                  <a:cs typeface="+mn-cs"/>
                </a:rPr>
                <a:t>organizzativo, amministrativo e contabile</a:t>
              </a: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 adeguato ex art. 2086 c.c., ai fini</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grpSp>
      <p:sp>
        <p:nvSpPr>
          <p:cNvPr id="26" name="Freccia a destra 25">
            <a:extLst>
              <a:ext uri="{FF2B5EF4-FFF2-40B4-BE49-F238E27FC236}">
                <a16:creationId xmlns:a16="http://schemas.microsoft.com/office/drawing/2014/main" id="{6003E463-9803-46CA-A4BD-0F9132A573DA}"/>
              </a:ext>
            </a:extLst>
          </p:cNvPr>
          <p:cNvSpPr/>
          <p:nvPr/>
        </p:nvSpPr>
        <p:spPr>
          <a:xfrm>
            <a:off x="2138620" y="4683565"/>
            <a:ext cx="384066" cy="429011"/>
          </a:xfrm>
          <a:prstGeom prst="rightArrow">
            <a:avLst/>
          </a:prstGeom>
          <a:gradFill>
            <a:gsLst>
              <a:gs pos="0">
                <a:srgbClr val="FFCF6E"/>
              </a:gs>
              <a:gs pos="50000">
                <a:srgbClr val="F3B600"/>
              </a:gs>
              <a:gs pos="100000">
                <a:srgbClr val="E0A300"/>
              </a:gs>
            </a:gsLst>
            <a:lin ang="5400000" scaled="0"/>
          </a:gradFill>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27" name="Gruppo 26">
            <a:extLst>
              <a:ext uri="{FF2B5EF4-FFF2-40B4-BE49-F238E27FC236}">
                <a16:creationId xmlns:a16="http://schemas.microsoft.com/office/drawing/2014/main" id="{570CDE9C-1A6F-4633-913B-2E26E2931A85}"/>
              </a:ext>
            </a:extLst>
          </p:cNvPr>
          <p:cNvGrpSpPr/>
          <p:nvPr/>
        </p:nvGrpSpPr>
        <p:grpSpPr>
          <a:xfrm>
            <a:off x="7552403" y="2071272"/>
            <a:ext cx="2669899" cy="519868"/>
            <a:chOff x="2978957" y="1248372"/>
            <a:chExt cx="5308914" cy="596121"/>
          </a:xfrm>
          <a:scene3d>
            <a:camera prst="orthographicFront"/>
            <a:lightRig rig="flat" dir="t"/>
          </a:scene3d>
        </p:grpSpPr>
        <p:sp>
          <p:nvSpPr>
            <p:cNvPr id="28" name="Rettangolo con angoli arrotondati 27">
              <a:extLst>
                <a:ext uri="{FF2B5EF4-FFF2-40B4-BE49-F238E27FC236}">
                  <a16:creationId xmlns:a16="http://schemas.microsoft.com/office/drawing/2014/main" id="{53B3E138-65AB-489F-88BB-D6799BC24A58}"/>
                </a:ext>
              </a:extLst>
            </p:cNvPr>
            <p:cNvSpPr/>
            <p:nvPr/>
          </p:nvSpPr>
          <p:spPr>
            <a:xfrm>
              <a:off x="2978957" y="1257268"/>
              <a:ext cx="5308914" cy="587225"/>
            </a:xfrm>
            <a:prstGeom prst="roundRect">
              <a:avLst>
                <a:gd name="adj" fmla="val 50000"/>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29" name="CasellaDiTesto 28">
              <a:extLst>
                <a:ext uri="{FF2B5EF4-FFF2-40B4-BE49-F238E27FC236}">
                  <a16:creationId xmlns:a16="http://schemas.microsoft.com/office/drawing/2014/main" id="{AAB8E588-F260-4536-B4AA-F752094ADFA0}"/>
                </a:ext>
              </a:extLst>
            </p:cNvPr>
            <p:cNvSpPr txBox="1"/>
            <p:nvPr/>
          </p:nvSpPr>
          <p:spPr>
            <a:xfrm>
              <a:off x="2996154" y="1248372"/>
              <a:ext cx="5274518" cy="596121"/>
            </a:xfrm>
            <a:prstGeom prst="roundRect">
              <a:avLst>
                <a:gd name="adj" fmla="val 50000"/>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panose="020F0502020204030204"/>
                  <a:ea typeface="+mn-ea"/>
                  <a:cs typeface="+mn-cs"/>
                </a:rPr>
                <a:t>rilevare tempestivamente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panose="020F0502020204030204"/>
                  <a:ea typeface="+mn-ea"/>
                  <a:cs typeface="+mn-cs"/>
                </a:rPr>
                <a:t>lo stato di crisi</a:t>
              </a:r>
              <a:endParaRPr kumimoji="0" lang="it-IT"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grpSp>
      <p:cxnSp>
        <p:nvCxnSpPr>
          <p:cNvPr id="30" name="Connettore 2 29">
            <a:extLst>
              <a:ext uri="{FF2B5EF4-FFF2-40B4-BE49-F238E27FC236}">
                <a16:creationId xmlns:a16="http://schemas.microsoft.com/office/drawing/2014/main" id="{59A6F8BD-780D-4092-9A2A-9E72234AF70E}"/>
              </a:ext>
            </a:extLst>
          </p:cNvPr>
          <p:cNvCxnSpPr>
            <a:cxnSpLocks/>
            <a:stCxn id="21" idx="3"/>
            <a:endCxn id="28" idx="1"/>
          </p:cNvCxnSpPr>
          <p:nvPr/>
        </p:nvCxnSpPr>
        <p:spPr>
          <a:xfrm flipV="1">
            <a:off x="6659376" y="2335085"/>
            <a:ext cx="893027" cy="424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95291A5F-78AB-4534-AFA0-2E6C73C7045D}"/>
              </a:ext>
            </a:extLst>
          </p:cNvPr>
          <p:cNvCxnSpPr>
            <a:cxnSpLocks/>
            <a:stCxn id="21" idx="3"/>
            <a:endCxn id="33" idx="1"/>
          </p:cNvCxnSpPr>
          <p:nvPr/>
        </p:nvCxnSpPr>
        <p:spPr>
          <a:xfrm>
            <a:off x="6659376" y="2759903"/>
            <a:ext cx="893027" cy="3285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32" name="Gruppo 31">
            <a:extLst>
              <a:ext uri="{FF2B5EF4-FFF2-40B4-BE49-F238E27FC236}">
                <a16:creationId xmlns:a16="http://schemas.microsoft.com/office/drawing/2014/main" id="{7D19E259-1C6F-4A1D-AA2E-70092D5E1BC2}"/>
              </a:ext>
            </a:extLst>
          </p:cNvPr>
          <p:cNvGrpSpPr/>
          <p:nvPr/>
        </p:nvGrpSpPr>
        <p:grpSpPr>
          <a:xfrm>
            <a:off x="7552403" y="2843516"/>
            <a:ext cx="2669899" cy="489829"/>
            <a:chOff x="2978957" y="1257268"/>
            <a:chExt cx="5308914" cy="587225"/>
          </a:xfrm>
          <a:scene3d>
            <a:camera prst="orthographicFront"/>
            <a:lightRig rig="flat" dir="t"/>
          </a:scene3d>
        </p:grpSpPr>
        <p:sp>
          <p:nvSpPr>
            <p:cNvPr id="33" name="Rettangolo con angoli arrotondati 32">
              <a:extLst>
                <a:ext uri="{FF2B5EF4-FFF2-40B4-BE49-F238E27FC236}">
                  <a16:creationId xmlns:a16="http://schemas.microsoft.com/office/drawing/2014/main" id="{DC8758EA-0DFB-4BBA-A8C2-05FB2FF5F44E}"/>
                </a:ext>
              </a:extLst>
            </p:cNvPr>
            <p:cNvSpPr/>
            <p:nvPr/>
          </p:nvSpPr>
          <p:spPr>
            <a:xfrm>
              <a:off x="2978957" y="1257268"/>
              <a:ext cx="5308914" cy="587225"/>
            </a:xfrm>
            <a:prstGeom prst="roundRect">
              <a:avLst>
                <a:gd name="adj" fmla="val 50000"/>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34" name="CasellaDiTesto 33">
              <a:extLst>
                <a:ext uri="{FF2B5EF4-FFF2-40B4-BE49-F238E27FC236}">
                  <a16:creationId xmlns:a16="http://schemas.microsoft.com/office/drawing/2014/main" id="{778C2BC2-32E8-4CBA-9F9D-802306D61C5E}"/>
                </a:ext>
              </a:extLst>
            </p:cNvPr>
            <p:cNvSpPr txBox="1"/>
            <p:nvPr/>
          </p:nvSpPr>
          <p:spPr>
            <a:xfrm>
              <a:off x="2996156" y="1257268"/>
              <a:ext cx="5274518" cy="587225"/>
            </a:xfrm>
            <a:prstGeom prst="roundRect">
              <a:avLst>
                <a:gd name="adj" fmla="val 50000"/>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panose="020F0502020204030204"/>
                  <a:ea typeface="+mn-ea"/>
                  <a:cs typeface="+mn-cs"/>
                </a:rPr>
                <a:t>assumere senza indugio le iniziative necessarie a farvi fronte</a:t>
              </a:r>
              <a:endParaRPr kumimoji="0" lang="it-IT" sz="14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grpSp>
      <p:grpSp>
        <p:nvGrpSpPr>
          <p:cNvPr id="37" name="Gruppo 36">
            <a:extLst>
              <a:ext uri="{FF2B5EF4-FFF2-40B4-BE49-F238E27FC236}">
                <a16:creationId xmlns:a16="http://schemas.microsoft.com/office/drawing/2014/main" id="{0A3A752A-5313-4E51-91CA-E55E9E358E36}"/>
              </a:ext>
            </a:extLst>
          </p:cNvPr>
          <p:cNvGrpSpPr/>
          <p:nvPr/>
        </p:nvGrpSpPr>
        <p:grpSpPr>
          <a:xfrm>
            <a:off x="7582690" y="4216138"/>
            <a:ext cx="2669899" cy="519868"/>
            <a:chOff x="2978957" y="1248372"/>
            <a:chExt cx="5308914" cy="596121"/>
          </a:xfrm>
          <a:scene3d>
            <a:camera prst="orthographicFront"/>
            <a:lightRig rig="flat" dir="t"/>
          </a:scene3d>
        </p:grpSpPr>
        <p:sp>
          <p:nvSpPr>
            <p:cNvPr id="38" name="Rettangolo con angoli arrotondati 37">
              <a:extLst>
                <a:ext uri="{FF2B5EF4-FFF2-40B4-BE49-F238E27FC236}">
                  <a16:creationId xmlns:a16="http://schemas.microsoft.com/office/drawing/2014/main" id="{3230CC56-8977-4197-855B-3C28D3F71A23}"/>
                </a:ext>
              </a:extLst>
            </p:cNvPr>
            <p:cNvSpPr/>
            <p:nvPr/>
          </p:nvSpPr>
          <p:spPr>
            <a:xfrm>
              <a:off x="2978957" y="1257268"/>
              <a:ext cx="5308914" cy="587225"/>
            </a:xfrm>
            <a:prstGeom prst="roundRect">
              <a:avLst>
                <a:gd name="adj" fmla="val 50000"/>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39" name="CasellaDiTesto 38">
              <a:extLst>
                <a:ext uri="{FF2B5EF4-FFF2-40B4-BE49-F238E27FC236}">
                  <a16:creationId xmlns:a16="http://schemas.microsoft.com/office/drawing/2014/main" id="{076B90E8-C13F-49BA-B1C6-DDFBEF209682}"/>
                </a:ext>
              </a:extLst>
            </p:cNvPr>
            <p:cNvSpPr txBox="1"/>
            <p:nvPr/>
          </p:nvSpPr>
          <p:spPr>
            <a:xfrm>
              <a:off x="2996154" y="1248372"/>
              <a:ext cx="5274518" cy="596121"/>
            </a:xfrm>
            <a:prstGeom prst="roundRect">
              <a:avLst>
                <a:gd name="adj" fmla="val 50000"/>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panose="020F0502020204030204"/>
                  <a:ea typeface="+mn-ea"/>
                  <a:cs typeface="+mn-cs"/>
                </a:rPr>
                <a:t>della tempestiva rilevazione dello stato di crisi</a:t>
              </a:r>
            </a:p>
          </p:txBody>
        </p:sp>
      </p:grpSp>
      <p:cxnSp>
        <p:nvCxnSpPr>
          <p:cNvPr id="40" name="Connettore 2 39">
            <a:extLst>
              <a:ext uri="{FF2B5EF4-FFF2-40B4-BE49-F238E27FC236}">
                <a16:creationId xmlns:a16="http://schemas.microsoft.com/office/drawing/2014/main" id="{23B6E8F4-5ABB-411B-B9D4-BD1604993408}"/>
              </a:ext>
            </a:extLst>
          </p:cNvPr>
          <p:cNvCxnSpPr>
            <a:cxnSpLocks/>
            <a:stCxn id="24" idx="3"/>
            <a:endCxn id="38" idx="1"/>
          </p:cNvCxnSpPr>
          <p:nvPr/>
        </p:nvCxnSpPr>
        <p:spPr>
          <a:xfrm flipV="1">
            <a:off x="6681034" y="4479951"/>
            <a:ext cx="901656" cy="418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a:extLst>
              <a:ext uri="{FF2B5EF4-FFF2-40B4-BE49-F238E27FC236}">
                <a16:creationId xmlns:a16="http://schemas.microsoft.com/office/drawing/2014/main" id="{875D3135-9901-4FC3-9506-3F0938A6048D}"/>
              </a:ext>
            </a:extLst>
          </p:cNvPr>
          <p:cNvCxnSpPr>
            <a:cxnSpLocks/>
            <a:stCxn id="24" idx="3"/>
            <a:endCxn id="43" idx="1"/>
          </p:cNvCxnSpPr>
          <p:nvPr/>
        </p:nvCxnSpPr>
        <p:spPr>
          <a:xfrm>
            <a:off x="6681034" y="4898070"/>
            <a:ext cx="901657" cy="390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2" name="Gruppo 41">
            <a:extLst>
              <a:ext uri="{FF2B5EF4-FFF2-40B4-BE49-F238E27FC236}">
                <a16:creationId xmlns:a16="http://schemas.microsoft.com/office/drawing/2014/main" id="{6BAE846B-BF72-4D2C-98B7-903624524C22}"/>
              </a:ext>
            </a:extLst>
          </p:cNvPr>
          <p:cNvGrpSpPr/>
          <p:nvPr/>
        </p:nvGrpSpPr>
        <p:grpSpPr>
          <a:xfrm>
            <a:off x="7582691" y="5043670"/>
            <a:ext cx="2669899" cy="489829"/>
            <a:chOff x="2978957" y="1257268"/>
            <a:chExt cx="5308914" cy="587225"/>
          </a:xfrm>
          <a:scene3d>
            <a:camera prst="orthographicFront"/>
            <a:lightRig rig="flat" dir="t"/>
          </a:scene3d>
        </p:grpSpPr>
        <p:sp>
          <p:nvSpPr>
            <p:cNvPr id="43" name="Rettangolo con angoli arrotondati 42">
              <a:extLst>
                <a:ext uri="{FF2B5EF4-FFF2-40B4-BE49-F238E27FC236}">
                  <a16:creationId xmlns:a16="http://schemas.microsoft.com/office/drawing/2014/main" id="{48B64482-69E4-4EA4-B584-1B47673BD787}"/>
                </a:ext>
              </a:extLst>
            </p:cNvPr>
            <p:cNvSpPr/>
            <p:nvPr/>
          </p:nvSpPr>
          <p:spPr>
            <a:xfrm>
              <a:off x="2978957" y="1257268"/>
              <a:ext cx="5308914" cy="587225"/>
            </a:xfrm>
            <a:prstGeom prst="roundRect">
              <a:avLst>
                <a:gd name="adj" fmla="val 50000"/>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44" name="CasellaDiTesto 43">
              <a:extLst>
                <a:ext uri="{FF2B5EF4-FFF2-40B4-BE49-F238E27FC236}">
                  <a16:creationId xmlns:a16="http://schemas.microsoft.com/office/drawing/2014/main" id="{29292A94-44C3-44B5-B17C-13CCC279C914}"/>
                </a:ext>
              </a:extLst>
            </p:cNvPr>
            <p:cNvSpPr txBox="1"/>
            <p:nvPr/>
          </p:nvSpPr>
          <p:spPr>
            <a:xfrm>
              <a:off x="2996156" y="1257268"/>
              <a:ext cx="5274518" cy="587225"/>
            </a:xfrm>
            <a:prstGeom prst="roundRect">
              <a:avLst>
                <a:gd name="adj" fmla="val 50000"/>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Calibri" panose="020F0502020204030204"/>
                  <a:ea typeface="+mn-ea"/>
                  <a:cs typeface="+mn-cs"/>
                </a:rPr>
                <a:t>dell'assunzione di idonee iniziative</a:t>
              </a:r>
            </a:p>
          </p:txBody>
        </p:sp>
      </p:grpSp>
      <p:sp>
        <p:nvSpPr>
          <p:cNvPr id="48" name="Parentesi quadra chiusa 47">
            <a:extLst>
              <a:ext uri="{FF2B5EF4-FFF2-40B4-BE49-F238E27FC236}">
                <a16:creationId xmlns:a16="http://schemas.microsoft.com/office/drawing/2014/main" id="{894BFC70-62CD-4F46-874F-003DA4B20E0C}"/>
              </a:ext>
            </a:extLst>
          </p:cNvPr>
          <p:cNvSpPr/>
          <p:nvPr/>
        </p:nvSpPr>
        <p:spPr>
          <a:xfrm>
            <a:off x="10252589" y="2079030"/>
            <a:ext cx="651200" cy="3454469"/>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egnaposto numero diapositiva 2">
            <a:extLst>
              <a:ext uri="{FF2B5EF4-FFF2-40B4-BE49-F238E27FC236}">
                <a16:creationId xmlns:a16="http://schemas.microsoft.com/office/drawing/2014/main" id="{CBB84535-BD44-52D2-610D-E3D5940EEE20}"/>
              </a:ext>
            </a:extLst>
          </p:cNvPr>
          <p:cNvSpPr>
            <a:spLocks noGrp="1"/>
          </p:cNvSpPr>
          <p:nvPr>
            <p:ph type="sldNum" sz="quarter" idx="12"/>
          </p:nvPr>
        </p:nvSpPr>
        <p:spPr/>
        <p:txBody>
          <a:bodyPr/>
          <a:lstStyle/>
          <a:p>
            <a:fld id="{ABDB3388-A980-43EA-8A1C-F76F40A54E1E}" type="slidenum">
              <a:rPr lang="it-IT" smtClean="0"/>
              <a:t>6</a:t>
            </a:fld>
            <a:endParaRPr lang="it-IT"/>
          </a:p>
        </p:txBody>
      </p:sp>
    </p:spTree>
    <p:extLst>
      <p:ext uri="{BB962C8B-B14F-4D97-AF65-F5344CB8AC3E}">
        <p14:creationId xmlns:p14="http://schemas.microsoft.com/office/powerpoint/2010/main" val="1016397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grpSp>
        <p:nvGrpSpPr>
          <p:cNvPr id="10" name="Gruppo 9">
            <a:extLst>
              <a:ext uri="{FF2B5EF4-FFF2-40B4-BE49-F238E27FC236}">
                <a16:creationId xmlns:a16="http://schemas.microsoft.com/office/drawing/2014/main" id="{6733F8DF-00AB-4DCF-9978-7DC22BF32AE3}"/>
              </a:ext>
            </a:extLst>
          </p:cNvPr>
          <p:cNvGrpSpPr/>
          <p:nvPr/>
        </p:nvGrpSpPr>
        <p:grpSpPr>
          <a:xfrm>
            <a:off x="3804970" y="679759"/>
            <a:ext cx="4582055" cy="914400"/>
            <a:chOff x="3018" y="1824697"/>
            <a:chExt cx="3052955" cy="1526477"/>
          </a:xfrm>
          <a:solidFill>
            <a:srgbClr val="0066FF"/>
          </a:solidFill>
          <a:scene3d>
            <a:camera prst="orthographicFront"/>
            <a:lightRig rig="flat" dir="t"/>
          </a:scene3d>
        </p:grpSpPr>
        <p:sp>
          <p:nvSpPr>
            <p:cNvPr id="12" name="Rettangolo con angoli arrotondati 19">
              <a:extLst>
                <a:ext uri="{FF2B5EF4-FFF2-40B4-BE49-F238E27FC236}">
                  <a16:creationId xmlns:a16="http://schemas.microsoft.com/office/drawing/2014/main" id="{BD76A48A-5026-43D1-BDD0-0BE0DE37F445}"/>
                </a:ext>
              </a:extLst>
            </p:cNvPr>
            <p:cNvSpPr/>
            <p:nvPr/>
          </p:nvSpPr>
          <p:spPr>
            <a:xfrm>
              <a:off x="3018" y="1824697"/>
              <a:ext cx="3052955" cy="1526477"/>
            </a:xfrm>
            <a:prstGeom prst="ellipse">
              <a:avLst/>
            </a:prstGeom>
            <a:grp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3" name="CasellaDiTesto 12">
              <a:extLst>
                <a:ext uri="{FF2B5EF4-FFF2-40B4-BE49-F238E27FC236}">
                  <a16:creationId xmlns:a16="http://schemas.microsoft.com/office/drawing/2014/main" id="{7035D880-54F4-4572-9B45-D44CFF246AF3}"/>
                </a:ext>
              </a:extLst>
            </p:cNvPr>
            <p:cNvSpPr txBox="1"/>
            <p:nvPr/>
          </p:nvSpPr>
          <p:spPr>
            <a:xfrm>
              <a:off x="47727" y="1869406"/>
              <a:ext cx="2963537" cy="1437059"/>
            </a:xfrm>
            <a:prstGeom prst="ellipse">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Adeguatezza</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degli assetti in funzione della rilevazione tempestiva della crisi d’impresa</a:t>
              </a:r>
            </a:p>
          </p:txBody>
        </p:sp>
      </p:grpSp>
      <p:sp>
        <p:nvSpPr>
          <p:cNvPr id="14" name="Rettangolo con angoli arrotondati 13">
            <a:extLst>
              <a:ext uri="{FF2B5EF4-FFF2-40B4-BE49-F238E27FC236}">
                <a16:creationId xmlns:a16="http://schemas.microsoft.com/office/drawing/2014/main" id="{FFCD473A-824E-4F39-8D2F-D9FAD1B1A471}"/>
              </a:ext>
            </a:extLst>
          </p:cNvPr>
          <p:cNvSpPr/>
          <p:nvPr/>
        </p:nvSpPr>
        <p:spPr>
          <a:xfrm>
            <a:off x="270917" y="2063357"/>
            <a:ext cx="7291864" cy="684268"/>
          </a:xfrm>
          <a:prstGeom prst="roundRect">
            <a:avLst>
              <a:gd name="adj" fmla="val 50000"/>
            </a:avLst>
          </a:prstGeom>
          <a:solidFill>
            <a:srgbClr val="002060"/>
          </a:solidFill>
          <a:ln>
            <a:solidFill>
              <a:schemeClr val="tx2">
                <a:lumMod val="75000"/>
              </a:schemeClr>
            </a:solidFill>
          </a:ln>
          <a:scene3d>
            <a:camera prst="orthographicFront"/>
            <a:lightRig rig="fla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1900" b="0" i="0" u="none" strike="noStrike" kern="1200" cap="none" spc="0" normalizeH="0" baseline="0" noProof="0" dirty="0">
                <a:ln>
                  <a:noFill/>
                </a:ln>
                <a:solidFill>
                  <a:prstClr val="white"/>
                </a:solidFill>
                <a:effectLst/>
                <a:uLnTx/>
                <a:uFillTx/>
                <a:latin typeface="Calibri" panose="020F0502020204030204"/>
                <a:ea typeface="+mn-ea"/>
                <a:cs typeface="+mn-cs"/>
              </a:rPr>
              <a:t>Ai fini della rilevazione tempestiva della crisi d’impresa, le misure di cui al comma 1 e gli assetti di cui al comma 2 devono consentire di:</a:t>
            </a:r>
            <a:endParaRPr kumimoji="0" lang="it-IT" sz="19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Arco a tutto sesto 19">
            <a:extLst>
              <a:ext uri="{FF2B5EF4-FFF2-40B4-BE49-F238E27FC236}">
                <a16:creationId xmlns:a16="http://schemas.microsoft.com/office/drawing/2014/main" id="{8BA5D90F-156A-4E20-B52D-85AACB7C05F4}"/>
              </a:ext>
            </a:extLst>
          </p:cNvPr>
          <p:cNvSpPr/>
          <p:nvPr/>
        </p:nvSpPr>
        <p:spPr>
          <a:xfrm>
            <a:off x="-2165084" y="2121375"/>
            <a:ext cx="4749424" cy="4749424"/>
          </a:xfrm>
          <a:prstGeom prst="blockArc">
            <a:avLst>
              <a:gd name="adj1" fmla="val 18900000"/>
              <a:gd name="adj2" fmla="val 2700000"/>
              <a:gd name="adj3" fmla="val 455"/>
            </a:avLst>
          </a:prstGeom>
          <a:scene3d>
            <a:camera prst="orthographicFront"/>
            <a:lightRig rig="flat" dir="t"/>
          </a:scene3d>
          <a:sp3d prstMaterial="matte"/>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Figura a mano libera: forma 20">
            <a:extLst>
              <a:ext uri="{FF2B5EF4-FFF2-40B4-BE49-F238E27FC236}">
                <a16:creationId xmlns:a16="http://schemas.microsoft.com/office/drawing/2014/main" id="{DAFA55F8-EE13-44E6-94EC-00B6C3D833E0}"/>
              </a:ext>
            </a:extLst>
          </p:cNvPr>
          <p:cNvSpPr/>
          <p:nvPr/>
        </p:nvSpPr>
        <p:spPr>
          <a:xfrm>
            <a:off x="2298937" y="3085783"/>
            <a:ext cx="6462508" cy="705152"/>
          </a:xfrm>
          <a:custGeom>
            <a:avLst/>
            <a:gdLst>
              <a:gd name="connsiteX0" fmla="*/ 0 w 6107437"/>
              <a:gd name="connsiteY0" fmla="*/ 0 h 705152"/>
              <a:gd name="connsiteX1" fmla="*/ 6107437 w 6107437"/>
              <a:gd name="connsiteY1" fmla="*/ 0 h 705152"/>
              <a:gd name="connsiteX2" fmla="*/ 6107437 w 6107437"/>
              <a:gd name="connsiteY2" fmla="*/ 705152 h 705152"/>
              <a:gd name="connsiteX3" fmla="*/ 0 w 6107437"/>
              <a:gd name="connsiteY3" fmla="*/ 705152 h 705152"/>
              <a:gd name="connsiteX4" fmla="*/ 0 w 6107437"/>
              <a:gd name="connsiteY4" fmla="*/ 0 h 70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437" h="705152">
                <a:moveTo>
                  <a:pt x="0" y="0"/>
                </a:moveTo>
                <a:lnTo>
                  <a:pt x="6107437" y="0"/>
                </a:lnTo>
                <a:lnTo>
                  <a:pt x="6107437" y="705152"/>
                </a:lnTo>
                <a:lnTo>
                  <a:pt x="0" y="705152"/>
                </a:lnTo>
                <a:lnTo>
                  <a:pt x="0" y="0"/>
                </a:lnTo>
                <a:close/>
              </a:path>
            </a:pathLst>
          </a:cu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59715" tIns="93980" rIns="93980" bIns="93980" numCol="1" spcCol="127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90" b="0" i="0" u="none" strike="noStrike" kern="1200" cap="none" spc="0" normalizeH="0" baseline="0" noProof="0" dirty="0">
                <a:ln>
                  <a:noFill/>
                </a:ln>
                <a:solidFill>
                  <a:srgbClr val="000000"/>
                </a:solidFill>
                <a:effectLst/>
                <a:uLnTx/>
                <a:uFillTx/>
                <a:latin typeface="Calibri" panose="020F0502020204030204"/>
                <a:ea typeface="+mn-ea"/>
                <a:cs typeface="+mn-cs"/>
              </a:rPr>
              <a:t>rilevare eventuali squilibri di carattere patrimoniale o economico-finanziario, rapportati alle specifiche caratteristiche dell’impresa e dell’attività imprenditoriale svolta dal debitore; </a:t>
            </a:r>
          </a:p>
        </p:txBody>
      </p:sp>
      <p:sp>
        <p:nvSpPr>
          <p:cNvPr id="22" name="Ovale 21">
            <a:extLst>
              <a:ext uri="{FF2B5EF4-FFF2-40B4-BE49-F238E27FC236}">
                <a16:creationId xmlns:a16="http://schemas.microsoft.com/office/drawing/2014/main" id="{E0AAF2A6-7E01-49CC-BBAD-A2E1B380818B}"/>
              </a:ext>
            </a:extLst>
          </p:cNvPr>
          <p:cNvSpPr/>
          <p:nvPr/>
        </p:nvSpPr>
        <p:spPr>
          <a:xfrm>
            <a:off x="1858217" y="2997639"/>
            <a:ext cx="881440" cy="881440"/>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a:t>
            </a:r>
          </a:p>
        </p:txBody>
      </p:sp>
      <p:sp>
        <p:nvSpPr>
          <p:cNvPr id="23" name="Figura a mano libera: forma 22">
            <a:extLst>
              <a:ext uri="{FF2B5EF4-FFF2-40B4-BE49-F238E27FC236}">
                <a16:creationId xmlns:a16="http://schemas.microsoft.com/office/drawing/2014/main" id="{E100C0C9-306B-47B0-906C-832C6BBC17B0}"/>
              </a:ext>
            </a:extLst>
          </p:cNvPr>
          <p:cNvSpPr/>
          <p:nvPr/>
        </p:nvSpPr>
        <p:spPr>
          <a:xfrm>
            <a:off x="2555259" y="4143511"/>
            <a:ext cx="6191283" cy="705152"/>
          </a:xfrm>
          <a:custGeom>
            <a:avLst/>
            <a:gdLst>
              <a:gd name="connsiteX0" fmla="*/ 0 w 5851114"/>
              <a:gd name="connsiteY0" fmla="*/ 0 h 705152"/>
              <a:gd name="connsiteX1" fmla="*/ 5851114 w 5851114"/>
              <a:gd name="connsiteY1" fmla="*/ 0 h 705152"/>
              <a:gd name="connsiteX2" fmla="*/ 5851114 w 5851114"/>
              <a:gd name="connsiteY2" fmla="*/ 705152 h 705152"/>
              <a:gd name="connsiteX3" fmla="*/ 0 w 5851114"/>
              <a:gd name="connsiteY3" fmla="*/ 705152 h 705152"/>
              <a:gd name="connsiteX4" fmla="*/ 0 w 5851114"/>
              <a:gd name="connsiteY4" fmla="*/ 0 h 70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1114" h="705152">
                <a:moveTo>
                  <a:pt x="0" y="0"/>
                </a:moveTo>
                <a:lnTo>
                  <a:pt x="5851114" y="0"/>
                </a:lnTo>
                <a:lnTo>
                  <a:pt x="5851114" y="705152"/>
                </a:lnTo>
                <a:lnTo>
                  <a:pt x="0" y="705152"/>
                </a:lnTo>
                <a:lnTo>
                  <a:pt x="0" y="0"/>
                </a:lnTo>
                <a:close/>
              </a:path>
            </a:pathLst>
          </a:cu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59715" tIns="93980" rIns="93980" bIns="93980" numCol="1" spcCol="1270"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90" b="0" i="0" u="none" strike="noStrike" kern="1200" cap="none" spc="0" normalizeH="0" baseline="0" noProof="0" dirty="0">
                <a:ln>
                  <a:noFill/>
                </a:ln>
                <a:solidFill>
                  <a:srgbClr val="000000"/>
                </a:solidFill>
                <a:effectLst/>
                <a:uLnTx/>
                <a:uFillTx/>
                <a:latin typeface="Calibri" panose="020F0502020204030204"/>
                <a:ea typeface="+mn-ea"/>
                <a:cs typeface="+mn-cs"/>
              </a:rPr>
              <a:t>verificare la non sostenibilità dei debiti e l’assenza di prospettive di continuità aziendale per i dodici mesi successivi e </a:t>
            </a:r>
            <a:r>
              <a:rPr kumimoji="0" lang="it-IT" sz="1690" i="0" u="none" strike="noStrike" kern="1200" cap="none" spc="0" normalizeH="0" baseline="0" noProof="0" dirty="0">
                <a:ln>
                  <a:noFill/>
                </a:ln>
                <a:solidFill>
                  <a:srgbClr val="000000"/>
                </a:solidFill>
                <a:effectLst/>
                <a:uLnTx/>
                <a:uFillTx/>
                <a:latin typeface="Calibri" panose="020F0502020204030204"/>
                <a:ea typeface="+mn-ea"/>
                <a:cs typeface="+mn-cs"/>
              </a:rPr>
              <a:t>i segnali per la previsione dell’emersione della crisi; </a:t>
            </a:r>
          </a:p>
        </p:txBody>
      </p:sp>
      <p:sp>
        <p:nvSpPr>
          <p:cNvPr id="24" name="Ovale 23">
            <a:extLst>
              <a:ext uri="{FF2B5EF4-FFF2-40B4-BE49-F238E27FC236}">
                <a16:creationId xmlns:a16="http://schemas.microsoft.com/office/drawing/2014/main" id="{76DF440F-9479-45C9-98EB-DA1F6A732038}"/>
              </a:ext>
            </a:extLst>
          </p:cNvPr>
          <p:cNvSpPr/>
          <p:nvPr/>
        </p:nvSpPr>
        <p:spPr>
          <a:xfrm>
            <a:off x="2114540" y="4055367"/>
            <a:ext cx="881440" cy="881440"/>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B)</a:t>
            </a:r>
          </a:p>
        </p:txBody>
      </p:sp>
      <p:sp>
        <p:nvSpPr>
          <p:cNvPr id="25" name="Figura a mano libera: forma 24">
            <a:extLst>
              <a:ext uri="{FF2B5EF4-FFF2-40B4-BE49-F238E27FC236}">
                <a16:creationId xmlns:a16="http://schemas.microsoft.com/office/drawing/2014/main" id="{C307A772-5106-4EBA-9066-7E3E6601714F}"/>
              </a:ext>
            </a:extLst>
          </p:cNvPr>
          <p:cNvSpPr/>
          <p:nvPr/>
        </p:nvSpPr>
        <p:spPr>
          <a:xfrm>
            <a:off x="2298937" y="5201240"/>
            <a:ext cx="6462508" cy="705152"/>
          </a:xfrm>
          <a:custGeom>
            <a:avLst/>
            <a:gdLst>
              <a:gd name="connsiteX0" fmla="*/ 0 w 6107437"/>
              <a:gd name="connsiteY0" fmla="*/ 0 h 705152"/>
              <a:gd name="connsiteX1" fmla="*/ 6107437 w 6107437"/>
              <a:gd name="connsiteY1" fmla="*/ 0 h 705152"/>
              <a:gd name="connsiteX2" fmla="*/ 6107437 w 6107437"/>
              <a:gd name="connsiteY2" fmla="*/ 705152 h 705152"/>
              <a:gd name="connsiteX3" fmla="*/ 0 w 6107437"/>
              <a:gd name="connsiteY3" fmla="*/ 705152 h 705152"/>
              <a:gd name="connsiteX4" fmla="*/ 0 w 6107437"/>
              <a:gd name="connsiteY4" fmla="*/ 0 h 705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7437" h="705152">
                <a:moveTo>
                  <a:pt x="0" y="0"/>
                </a:moveTo>
                <a:lnTo>
                  <a:pt x="6107437" y="0"/>
                </a:lnTo>
                <a:lnTo>
                  <a:pt x="6107437" y="705152"/>
                </a:lnTo>
                <a:lnTo>
                  <a:pt x="0" y="705152"/>
                </a:lnTo>
                <a:lnTo>
                  <a:pt x="0" y="0"/>
                </a:lnTo>
                <a:close/>
              </a:path>
            </a:pathLst>
          </a:custGeom>
          <a:solidFill>
            <a:srgbClr val="00B0F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59715" tIns="93980" rIns="93980" bIns="93980" numCol="1" spcCol="1270" anchor="ctr" anchorCtr="0">
            <a:noAutofit/>
          </a:bodyPr>
          <a:lstStyle/>
          <a:p>
            <a:pPr marL="0" marR="0" lvl="0" indent="0" algn="just" defTabSz="1644650" rtl="0" eaLnBrk="1" fontAlgn="auto" latinLnBrk="0" hangingPunct="1">
              <a:lnSpc>
                <a:spcPct val="100000"/>
              </a:lnSpc>
              <a:spcBef>
                <a:spcPts val="0"/>
              </a:spcBef>
              <a:spcAft>
                <a:spcPts val="0"/>
              </a:spcAft>
              <a:buClrTx/>
              <a:buSzTx/>
              <a:buFontTx/>
              <a:buNone/>
              <a:tabLst/>
              <a:defRPr/>
            </a:pPr>
            <a:r>
              <a:rPr kumimoji="0" lang="it-IT" sz="1690" b="0" i="0" u="none" strike="noStrike" kern="1200" cap="none" spc="0" normalizeH="0" baseline="0" noProof="0" dirty="0">
                <a:ln>
                  <a:noFill/>
                </a:ln>
                <a:solidFill>
                  <a:srgbClr val="000000"/>
                </a:solidFill>
                <a:effectLst/>
                <a:uLnTx/>
                <a:uFillTx/>
                <a:latin typeface="Calibri" panose="020F0502020204030204"/>
                <a:ea typeface="+mn-ea"/>
                <a:cs typeface="+mn-cs"/>
              </a:rPr>
              <a:t>ricavare le informazioni necessarie a seguire la lista di controllo particolareggiata e a effettuare il test pratico per la verifica della ragionevole perseguibilità del risanamento.</a:t>
            </a:r>
            <a:endParaRPr kumimoji="0" lang="it-IT" sz="169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Ovale 25">
            <a:extLst>
              <a:ext uri="{FF2B5EF4-FFF2-40B4-BE49-F238E27FC236}">
                <a16:creationId xmlns:a16="http://schemas.microsoft.com/office/drawing/2014/main" id="{85306789-008C-4E7A-980F-9AB708FD89AE}"/>
              </a:ext>
            </a:extLst>
          </p:cNvPr>
          <p:cNvSpPr/>
          <p:nvPr/>
        </p:nvSpPr>
        <p:spPr>
          <a:xfrm>
            <a:off x="1858217" y="5113096"/>
            <a:ext cx="881440" cy="881440"/>
          </a:xfrm>
          <a:prstGeom prst="ellipse">
            <a:avLst/>
          </a:prstGeom>
          <a:scene3d>
            <a:camera prst="orthographicFront"/>
            <a:lightRig rig="flat" dir="t"/>
          </a:scene3d>
          <a:sp3d z="190500" extrusionH="12700" prstMaterial="plastic">
            <a:bevelT w="50800" h="50800"/>
          </a:sp3d>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a:t>
            </a:r>
          </a:p>
        </p:txBody>
      </p:sp>
      <p:sp>
        <p:nvSpPr>
          <p:cNvPr id="18" name="Rettangolo 17">
            <a:extLst>
              <a:ext uri="{FF2B5EF4-FFF2-40B4-BE49-F238E27FC236}">
                <a16:creationId xmlns:a16="http://schemas.microsoft.com/office/drawing/2014/main" id="{41C81C9C-D4E4-0BDC-4F20-EB9BE4FA17D6}"/>
              </a:ext>
            </a:extLst>
          </p:cNvPr>
          <p:cNvSpPr/>
          <p:nvPr/>
        </p:nvSpPr>
        <p:spPr>
          <a:xfrm>
            <a:off x="4067813" y="-24652"/>
            <a:ext cx="405636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Adeguatezza degli assetti</a:t>
            </a:r>
          </a:p>
        </p:txBody>
      </p:sp>
      <p:sp>
        <p:nvSpPr>
          <p:cNvPr id="2" name="Segnaposto numero diapositiva 1">
            <a:extLst>
              <a:ext uri="{FF2B5EF4-FFF2-40B4-BE49-F238E27FC236}">
                <a16:creationId xmlns:a16="http://schemas.microsoft.com/office/drawing/2014/main" id="{8E6287B6-4BF8-5E3C-B42A-479C0C82876E}"/>
              </a:ext>
            </a:extLst>
          </p:cNvPr>
          <p:cNvSpPr>
            <a:spLocks noGrp="1"/>
          </p:cNvSpPr>
          <p:nvPr>
            <p:ph type="sldNum" sz="quarter" idx="12"/>
          </p:nvPr>
        </p:nvSpPr>
        <p:spPr/>
        <p:txBody>
          <a:bodyPr/>
          <a:lstStyle/>
          <a:p>
            <a:fld id="{ABDB3388-A980-43EA-8A1C-F76F40A54E1E}" type="slidenum">
              <a:rPr lang="it-IT" smtClean="0"/>
              <a:t>7</a:t>
            </a:fld>
            <a:endParaRPr lang="it-IT"/>
          </a:p>
        </p:txBody>
      </p:sp>
      <p:sp>
        <p:nvSpPr>
          <p:cNvPr id="19" name="Ovale 18">
            <a:extLst>
              <a:ext uri="{FF2B5EF4-FFF2-40B4-BE49-F238E27FC236}">
                <a16:creationId xmlns:a16="http://schemas.microsoft.com/office/drawing/2014/main" id="{BB2E51B7-C6B2-EAAA-457C-71EB830DE1FD}"/>
              </a:ext>
            </a:extLst>
          </p:cNvPr>
          <p:cNvSpPr/>
          <p:nvPr/>
        </p:nvSpPr>
        <p:spPr>
          <a:xfrm>
            <a:off x="658856" y="741549"/>
            <a:ext cx="936000" cy="936000"/>
          </a:xfrm>
          <a:prstGeom prst="ellipse">
            <a:avLst/>
          </a:prstGeom>
          <a:solidFill>
            <a:srgbClr val="0066FF"/>
          </a:solidFill>
          <a:ln>
            <a:solidFill>
              <a:schemeClr val="tx2">
                <a:lumMod val="75000"/>
              </a:schemeClr>
            </a:solidFill>
          </a:ln>
          <a:scene3d>
            <a:camera prst="orthographicFront"/>
            <a:lightRig rig="fla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it-IT" b="1" dirty="0">
                <a:solidFill>
                  <a:prstClr val="white"/>
                </a:solidFill>
                <a:latin typeface="Calibri" panose="020F0502020204030204"/>
              </a:rPr>
              <a:t>Art 3</a:t>
            </a:r>
          </a:p>
        </p:txBody>
      </p:sp>
    </p:spTree>
    <p:extLst>
      <p:ext uri="{BB962C8B-B14F-4D97-AF65-F5344CB8AC3E}">
        <p14:creationId xmlns:p14="http://schemas.microsoft.com/office/powerpoint/2010/main" val="3438178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D5A0DD5F-D903-4C3A-A1C2-59605C880A50}"/>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p>
        </p:txBody>
      </p:sp>
      <p:sp>
        <p:nvSpPr>
          <p:cNvPr id="35" name="Freccia a destra 34">
            <a:extLst>
              <a:ext uri="{FF2B5EF4-FFF2-40B4-BE49-F238E27FC236}">
                <a16:creationId xmlns:a16="http://schemas.microsoft.com/office/drawing/2014/main" id="{A53E2E81-40EA-4A5D-B36A-05994F37E9AC}"/>
              </a:ext>
            </a:extLst>
          </p:cNvPr>
          <p:cNvSpPr/>
          <p:nvPr/>
        </p:nvSpPr>
        <p:spPr>
          <a:xfrm rot="5400000">
            <a:off x="7139073" y="7736989"/>
            <a:ext cx="287011" cy="429011"/>
          </a:xfrm>
          <a:prstGeom prst="rightArrow">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grpSp>
        <p:nvGrpSpPr>
          <p:cNvPr id="12" name="Gruppo 11">
            <a:extLst>
              <a:ext uri="{FF2B5EF4-FFF2-40B4-BE49-F238E27FC236}">
                <a16:creationId xmlns:a16="http://schemas.microsoft.com/office/drawing/2014/main" id="{F925726A-D73F-40C8-B79A-5312FE6FA5E7}"/>
              </a:ext>
            </a:extLst>
          </p:cNvPr>
          <p:cNvGrpSpPr/>
          <p:nvPr/>
        </p:nvGrpSpPr>
        <p:grpSpPr>
          <a:xfrm>
            <a:off x="3804970" y="529262"/>
            <a:ext cx="4582055" cy="914400"/>
            <a:chOff x="3018" y="1824697"/>
            <a:chExt cx="3052955" cy="1526477"/>
          </a:xfrm>
          <a:solidFill>
            <a:srgbClr val="0066FF"/>
          </a:solidFill>
          <a:scene3d>
            <a:camera prst="orthographicFront"/>
            <a:lightRig rig="flat" dir="t"/>
          </a:scene3d>
        </p:grpSpPr>
        <p:sp>
          <p:nvSpPr>
            <p:cNvPr id="13" name="Rettangolo con angoli arrotondati 19">
              <a:extLst>
                <a:ext uri="{FF2B5EF4-FFF2-40B4-BE49-F238E27FC236}">
                  <a16:creationId xmlns:a16="http://schemas.microsoft.com/office/drawing/2014/main" id="{BA819CA8-29CC-4D76-85DE-9047ED132023}"/>
                </a:ext>
              </a:extLst>
            </p:cNvPr>
            <p:cNvSpPr/>
            <p:nvPr/>
          </p:nvSpPr>
          <p:spPr>
            <a:xfrm>
              <a:off x="3018" y="1824697"/>
              <a:ext cx="3052955" cy="1526477"/>
            </a:xfrm>
            <a:prstGeom prst="ellipse">
              <a:avLst/>
            </a:prstGeom>
            <a:grp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CasellaDiTesto 13">
              <a:extLst>
                <a:ext uri="{FF2B5EF4-FFF2-40B4-BE49-F238E27FC236}">
                  <a16:creationId xmlns:a16="http://schemas.microsoft.com/office/drawing/2014/main" id="{28767329-6D1F-41D7-B522-91ACB0139F6E}"/>
                </a:ext>
              </a:extLst>
            </p:cNvPr>
            <p:cNvSpPr txBox="1"/>
            <p:nvPr/>
          </p:nvSpPr>
          <p:spPr>
            <a:xfrm>
              <a:off x="47727" y="1869406"/>
              <a:ext cx="2963537" cy="1437059"/>
            </a:xfrm>
            <a:prstGeom prst="ellipse">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Adeguatezza</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degli assetti in funzione della rilevazione tempestiva della crisi d’impresa</a:t>
              </a:r>
            </a:p>
          </p:txBody>
        </p:sp>
      </p:grpSp>
      <p:sp>
        <p:nvSpPr>
          <p:cNvPr id="15" name="Rettangolo con angoli arrotondati 14">
            <a:extLst>
              <a:ext uri="{FF2B5EF4-FFF2-40B4-BE49-F238E27FC236}">
                <a16:creationId xmlns:a16="http://schemas.microsoft.com/office/drawing/2014/main" id="{2EA8DB48-A98A-4169-A486-D0685F26DB69}"/>
              </a:ext>
            </a:extLst>
          </p:cNvPr>
          <p:cNvSpPr/>
          <p:nvPr/>
        </p:nvSpPr>
        <p:spPr>
          <a:xfrm>
            <a:off x="4682024" y="1632814"/>
            <a:ext cx="2827945" cy="541342"/>
          </a:xfrm>
          <a:prstGeom prst="roundRect">
            <a:avLst>
              <a:gd name="adj" fmla="val 50000"/>
            </a:avLst>
          </a:prstGeom>
          <a:solidFill>
            <a:srgbClr val="002060"/>
          </a:solidFill>
          <a:ln>
            <a:solidFill>
              <a:schemeClr val="tx2">
                <a:lumMod val="75000"/>
              </a:schemeClr>
            </a:solidFill>
          </a:ln>
          <a:scene3d>
            <a:camera prst="orthographicFront"/>
            <a:lightRig rig="fla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Early</a:t>
            </a:r>
            <a:r>
              <a:rPr kumimoji="0" lang="it-IT"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warning</a:t>
            </a:r>
          </a:p>
        </p:txBody>
      </p:sp>
      <p:grpSp>
        <p:nvGrpSpPr>
          <p:cNvPr id="16" name="Gruppo 15">
            <a:extLst>
              <a:ext uri="{FF2B5EF4-FFF2-40B4-BE49-F238E27FC236}">
                <a16:creationId xmlns:a16="http://schemas.microsoft.com/office/drawing/2014/main" id="{52F66EB7-2959-46CA-95CB-3C84917A32F4}"/>
              </a:ext>
            </a:extLst>
          </p:cNvPr>
          <p:cNvGrpSpPr/>
          <p:nvPr/>
        </p:nvGrpSpPr>
        <p:grpSpPr>
          <a:xfrm>
            <a:off x="2673002" y="3583260"/>
            <a:ext cx="1883700" cy="281775"/>
            <a:chOff x="2127218" y="2041853"/>
            <a:chExt cx="2040773" cy="936533"/>
          </a:xfrm>
          <a:solidFill>
            <a:srgbClr val="00B0F0"/>
          </a:solidFill>
          <a:scene3d>
            <a:camera prst="orthographicFront"/>
            <a:lightRig rig="flat" dir="t"/>
          </a:scene3d>
        </p:grpSpPr>
        <p:sp>
          <p:nvSpPr>
            <p:cNvPr id="17" name="Rettangolo con angoli arrotondati 16">
              <a:extLst>
                <a:ext uri="{FF2B5EF4-FFF2-40B4-BE49-F238E27FC236}">
                  <a16:creationId xmlns:a16="http://schemas.microsoft.com/office/drawing/2014/main" id="{B516C3B9-E5AE-47F8-87F7-1DF3369A27DD}"/>
                </a:ext>
              </a:extLst>
            </p:cNvPr>
            <p:cNvSpPr/>
            <p:nvPr/>
          </p:nvSpPr>
          <p:spPr>
            <a:xfrm>
              <a:off x="2127218" y="2041853"/>
              <a:ext cx="2040773" cy="936533"/>
            </a:xfrm>
            <a:prstGeom prst="rect">
              <a:avLst/>
            </a:prstGeom>
            <a:grpFill/>
            <a:sp3d contourW="12700" prstMaterial="plastic">
              <a:bevelT w="120900" h="88900"/>
              <a:bevelB w="88900" h="31750" prst="angle"/>
              <a:contourClr>
                <a:schemeClr val="tx1"/>
              </a:contourClr>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CasellaDiTesto 17">
              <a:extLst>
                <a:ext uri="{FF2B5EF4-FFF2-40B4-BE49-F238E27FC236}">
                  <a16:creationId xmlns:a16="http://schemas.microsoft.com/office/drawing/2014/main" id="{633F6BB3-DDF6-4178-8FDF-7A3382C1C6AA}"/>
                </a:ext>
              </a:extLst>
            </p:cNvPr>
            <p:cNvSpPr txBox="1"/>
            <p:nvPr/>
          </p:nvSpPr>
          <p:spPr>
            <a:xfrm>
              <a:off x="2154648" y="2069283"/>
              <a:ext cx="1985913" cy="881673"/>
            </a:xfrm>
            <a:prstGeom prst="rect">
              <a:avLst/>
            </a:prstGeom>
            <a:grpFill/>
            <a:sp3d contourW="12700">
              <a:bevelT/>
              <a:contourClr>
                <a:schemeClr val="tx1"/>
              </a:contourClr>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100000"/>
                </a:lnSpc>
                <a:spcBef>
                  <a:spcPct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panose="020F0502020204030204"/>
                  <a:ea typeface="+mn-ea"/>
                  <a:cs typeface="+mn-cs"/>
                </a:rPr>
                <a:t>Fornitori</a:t>
              </a:r>
            </a:p>
          </p:txBody>
        </p:sp>
      </p:grpSp>
      <p:grpSp>
        <p:nvGrpSpPr>
          <p:cNvPr id="19" name="Gruppo 18">
            <a:extLst>
              <a:ext uri="{FF2B5EF4-FFF2-40B4-BE49-F238E27FC236}">
                <a16:creationId xmlns:a16="http://schemas.microsoft.com/office/drawing/2014/main" id="{C76AF78A-D801-426E-8063-495CE66D5E2D}"/>
              </a:ext>
            </a:extLst>
          </p:cNvPr>
          <p:cNvGrpSpPr/>
          <p:nvPr/>
        </p:nvGrpSpPr>
        <p:grpSpPr>
          <a:xfrm>
            <a:off x="673142" y="4069159"/>
            <a:ext cx="1883701" cy="654471"/>
            <a:chOff x="2978957" y="1257268"/>
            <a:chExt cx="5308914" cy="587225"/>
          </a:xfrm>
          <a:scene3d>
            <a:camera prst="orthographicFront"/>
            <a:lightRig rig="flat" dir="t"/>
          </a:scene3d>
        </p:grpSpPr>
        <p:sp>
          <p:nvSpPr>
            <p:cNvPr id="20" name="Rettangolo con angoli arrotondati 25">
              <a:extLst>
                <a:ext uri="{FF2B5EF4-FFF2-40B4-BE49-F238E27FC236}">
                  <a16:creationId xmlns:a16="http://schemas.microsoft.com/office/drawing/2014/main" id="{3FFD71E0-4FA6-43CA-8DE1-5A993C2E919B}"/>
                </a:ext>
              </a:extLst>
            </p:cNvPr>
            <p:cNvSpPr/>
            <p:nvPr/>
          </p:nvSpPr>
          <p:spPr>
            <a:xfrm>
              <a:off x="2978957" y="1257268"/>
              <a:ext cx="5308914" cy="587225"/>
            </a:xfrm>
            <a:prstGeom prst="rect">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21" name="CasellaDiTesto 20">
              <a:extLst>
                <a:ext uri="{FF2B5EF4-FFF2-40B4-BE49-F238E27FC236}">
                  <a16:creationId xmlns:a16="http://schemas.microsoft.com/office/drawing/2014/main" id="{778AA928-8643-46E3-8A4D-23FA3519DDDA}"/>
                </a:ext>
              </a:extLst>
            </p:cNvPr>
            <p:cNvSpPr txBox="1"/>
            <p:nvPr/>
          </p:nvSpPr>
          <p:spPr>
            <a:xfrm>
              <a:off x="2996156" y="1257268"/>
              <a:ext cx="5274518" cy="5872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rtlCol="0" anchor="ctr" anchorCtr="0">
              <a:noAutofit/>
            </a:bodyPr>
            <a:lstStyle/>
            <a:p>
              <a:pPr marL="0" marR="0" lvl="0" indent="0" algn="ctr" defTabSz="533400" rtl="0" eaLnBrk="1" fontAlgn="auto" latinLnBrk="0" hangingPunct="1">
                <a:lnSpc>
                  <a:spcPct val="100000"/>
                </a:lnSpc>
                <a:spcBef>
                  <a:spcPct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debiti scaduti da almeno 30 gg</a:t>
              </a:r>
            </a:p>
          </p:txBody>
        </p:sp>
      </p:grpSp>
      <p:sp>
        <p:nvSpPr>
          <p:cNvPr id="22" name="Rettangolo con angoli arrotondati 21">
            <a:extLst>
              <a:ext uri="{FF2B5EF4-FFF2-40B4-BE49-F238E27FC236}">
                <a16:creationId xmlns:a16="http://schemas.microsoft.com/office/drawing/2014/main" id="{25E31BCC-FEE7-4E70-8C8D-37DD1F46FEFD}"/>
              </a:ext>
            </a:extLst>
          </p:cNvPr>
          <p:cNvSpPr/>
          <p:nvPr/>
        </p:nvSpPr>
        <p:spPr>
          <a:xfrm>
            <a:off x="673143" y="2641525"/>
            <a:ext cx="3877460" cy="756093"/>
          </a:xfrm>
          <a:prstGeom prst="roundRect">
            <a:avLst>
              <a:gd name="adj" fmla="val 20699"/>
            </a:avLst>
          </a:prstGeom>
          <a:solidFill>
            <a:srgbClr val="0066FF"/>
          </a:solidFill>
          <a:ln>
            <a:solidFill>
              <a:schemeClr val="tx2">
                <a:lumMod val="75000"/>
              </a:schemeClr>
            </a:solidFill>
          </a:ln>
          <a:scene3d>
            <a:camera prst="orthographicFront"/>
            <a:lightRig rig="flat" dir="t"/>
          </a:scene3d>
          <a:sp3d contourW="12700" prstMaterial="plastic">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Debiti</a:t>
            </a:r>
          </a:p>
        </p:txBody>
      </p:sp>
      <p:grpSp>
        <p:nvGrpSpPr>
          <p:cNvPr id="23" name="Gruppo 22">
            <a:extLst>
              <a:ext uri="{FF2B5EF4-FFF2-40B4-BE49-F238E27FC236}">
                <a16:creationId xmlns:a16="http://schemas.microsoft.com/office/drawing/2014/main" id="{2C2404AE-E71E-48E5-87C8-A51A998538D0}"/>
              </a:ext>
            </a:extLst>
          </p:cNvPr>
          <p:cNvGrpSpPr/>
          <p:nvPr/>
        </p:nvGrpSpPr>
        <p:grpSpPr>
          <a:xfrm>
            <a:off x="2673003" y="4069160"/>
            <a:ext cx="1883701" cy="654470"/>
            <a:chOff x="2978957" y="1257268"/>
            <a:chExt cx="5308914" cy="587225"/>
          </a:xfrm>
          <a:scene3d>
            <a:camera prst="orthographicFront"/>
            <a:lightRig rig="flat" dir="t"/>
          </a:scene3d>
        </p:grpSpPr>
        <p:sp>
          <p:nvSpPr>
            <p:cNvPr id="24" name="Rettangolo con angoli arrotondati 29">
              <a:extLst>
                <a:ext uri="{FF2B5EF4-FFF2-40B4-BE49-F238E27FC236}">
                  <a16:creationId xmlns:a16="http://schemas.microsoft.com/office/drawing/2014/main" id="{521BC119-0862-44A1-8FEF-D902FADCE2C1}"/>
                </a:ext>
              </a:extLst>
            </p:cNvPr>
            <p:cNvSpPr/>
            <p:nvPr/>
          </p:nvSpPr>
          <p:spPr>
            <a:xfrm>
              <a:off x="2978957" y="1257268"/>
              <a:ext cx="5308914" cy="587225"/>
            </a:xfrm>
            <a:prstGeom prst="rect">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25" name="CasellaDiTesto 24">
              <a:extLst>
                <a:ext uri="{FF2B5EF4-FFF2-40B4-BE49-F238E27FC236}">
                  <a16:creationId xmlns:a16="http://schemas.microsoft.com/office/drawing/2014/main" id="{88E1EF91-0E7D-49A8-AF57-9FDB1C8504BD}"/>
                </a:ext>
              </a:extLst>
            </p:cNvPr>
            <p:cNvSpPr txBox="1"/>
            <p:nvPr/>
          </p:nvSpPr>
          <p:spPr>
            <a:xfrm>
              <a:off x="2996156" y="1257268"/>
              <a:ext cx="5274518" cy="5872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rtlCol="0" anchor="ctr" anchorCtr="0">
              <a:noAutofit/>
            </a:bodyPr>
            <a:lstStyle/>
            <a:p>
              <a:pPr marL="0" marR="0" lvl="0" indent="0" algn="ctr" defTabSz="533400" rtl="0" eaLnBrk="1" fontAlgn="auto" latinLnBrk="0" hangingPunct="1">
                <a:lnSpc>
                  <a:spcPct val="100000"/>
                </a:lnSpc>
                <a:spcBef>
                  <a:spcPct val="0"/>
                </a:spcBef>
                <a:spcAft>
                  <a:spcPts val="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debiti scaduti da almeno 90 gg</a:t>
              </a:r>
            </a:p>
          </p:txBody>
        </p:sp>
      </p:grpSp>
      <p:grpSp>
        <p:nvGrpSpPr>
          <p:cNvPr id="26" name="Gruppo 25">
            <a:extLst>
              <a:ext uri="{FF2B5EF4-FFF2-40B4-BE49-F238E27FC236}">
                <a16:creationId xmlns:a16="http://schemas.microsoft.com/office/drawing/2014/main" id="{2416B5CA-C544-4C5A-A302-964E113EA158}"/>
              </a:ext>
            </a:extLst>
          </p:cNvPr>
          <p:cNvGrpSpPr/>
          <p:nvPr/>
        </p:nvGrpSpPr>
        <p:grpSpPr>
          <a:xfrm>
            <a:off x="667041" y="3583260"/>
            <a:ext cx="1883700" cy="281775"/>
            <a:chOff x="2127218" y="2041853"/>
            <a:chExt cx="2040773" cy="936533"/>
          </a:xfrm>
          <a:solidFill>
            <a:srgbClr val="00B0F0"/>
          </a:solidFill>
          <a:scene3d>
            <a:camera prst="orthographicFront"/>
            <a:lightRig rig="flat" dir="t"/>
          </a:scene3d>
        </p:grpSpPr>
        <p:sp>
          <p:nvSpPr>
            <p:cNvPr id="27" name="Rettangolo con angoli arrotondati 16">
              <a:extLst>
                <a:ext uri="{FF2B5EF4-FFF2-40B4-BE49-F238E27FC236}">
                  <a16:creationId xmlns:a16="http://schemas.microsoft.com/office/drawing/2014/main" id="{22CAB0F4-9850-448D-925C-F99F29BC64C2}"/>
                </a:ext>
              </a:extLst>
            </p:cNvPr>
            <p:cNvSpPr/>
            <p:nvPr/>
          </p:nvSpPr>
          <p:spPr>
            <a:xfrm>
              <a:off x="2127218" y="2041853"/>
              <a:ext cx="2040773" cy="936533"/>
            </a:xfrm>
            <a:prstGeom prst="rect">
              <a:avLst/>
            </a:prstGeom>
            <a:grpFill/>
            <a:sp3d contourW="12700" prstMaterial="plastic">
              <a:bevelT w="120900" h="88900"/>
              <a:bevelB w="88900" h="31750" prst="angle"/>
              <a:contourClr>
                <a:schemeClr val="tx1"/>
              </a:contourClr>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CasellaDiTesto 27">
              <a:extLst>
                <a:ext uri="{FF2B5EF4-FFF2-40B4-BE49-F238E27FC236}">
                  <a16:creationId xmlns:a16="http://schemas.microsoft.com/office/drawing/2014/main" id="{276C96FE-2A97-4D83-BE89-6B32FF91D1E6}"/>
                </a:ext>
              </a:extLst>
            </p:cNvPr>
            <p:cNvSpPr txBox="1"/>
            <p:nvPr/>
          </p:nvSpPr>
          <p:spPr>
            <a:xfrm>
              <a:off x="2154648" y="2069283"/>
              <a:ext cx="1985913" cy="881673"/>
            </a:xfrm>
            <a:prstGeom prst="rect">
              <a:avLst/>
            </a:prstGeom>
            <a:grpFill/>
            <a:sp3d contourW="12700">
              <a:bevelT/>
              <a:contourClr>
                <a:schemeClr val="tx1"/>
              </a:contourClr>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100000"/>
                </a:lnSpc>
                <a:spcBef>
                  <a:spcPct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panose="020F0502020204030204"/>
                  <a:ea typeface="+mn-ea"/>
                  <a:cs typeface="+mn-cs"/>
                </a:rPr>
                <a:t>Retribuzioni</a:t>
              </a:r>
            </a:p>
          </p:txBody>
        </p:sp>
      </p:grpSp>
      <p:grpSp>
        <p:nvGrpSpPr>
          <p:cNvPr id="29" name="Gruppo 28">
            <a:extLst>
              <a:ext uri="{FF2B5EF4-FFF2-40B4-BE49-F238E27FC236}">
                <a16:creationId xmlns:a16="http://schemas.microsoft.com/office/drawing/2014/main" id="{B1825701-BB16-493D-90C9-A5DCBDF1ED8E}"/>
              </a:ext>
            </a:extLst>
          </p:cNvPr>
          <p:cNvGrpSpPr/>
          <p:nvPr/>
        </p:nvGrpSpPr>
        <p:grpSpPr>
          <a:xfrm>
            <a:off x="667041" y="4897464"/>
            <a:ext cx="1883701" cy="993315"/>
            <a:chOff x="2978957" y="1238798"/>
            <a:chExt cx="5308914" cy="605695"/>
          </a:xfrm>
          <a:scene3d>
            <a:camera prst="orthographicFront"/>
            <a:lightRig rig="flat" dir="t"/>
          </a:scene3d>
        </p:grpSpPr>
        <p:sp>
          <p:nvSpPr>
            <p:cNvPr id="30" name="Rettangolo con angoli arrotondati 35">
              <a:extLst>
                <a:ext uri="{FF2B5EF4-FFF2-40B4-BE49-F238E27FC236}">
                  <a16:creationId xmlns:a16="http://schemas.microsoft.com/office/drawing/2014/main" id="{4BC46A72-1A68-426A-A532-B3548D5298CE}"/>
                </a:ext>
              </a:extLst>
            </p:cNvPr>
            <p:cNvSpPr/>
            <p:nvPr/>
          </p:nvSpPr>
          <p:spPr>
            <a:xfrm>
              <a:off x="2978957" y="1257268"/>
              <a:ext cx="5308914" cy="587225"/>
            </a:xfrm>
            <a:prstGeom prst="rect">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31" name="CasellaDiTesto 30">
              <a:extLst>
                <a:ext uri="{FF2B5EF4-FFF2-40B4-BE49-F238E27FC236}">
                  <a16:creationId xmlns:a16="http://schemas.microsoft.com/office/drawing/2014/main" id="{5C74AF63-659C-428D-9C81-3E34EA1951A4}"/>
                </a:ext>
              </a:extLst>
            </p:cNvPr>
            <p:cNvSpPr txBox="1"/>
            <p:nvPr/>
          </p:nvSpPr>
          <p:spPr>
            <a:xfrm>
              <a:off x="2996152" y="1238798"/>
              <a:ext cx="5274519" cy="5872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rtlCol="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oltre il 50% dell’ammontare complessivo mensile delle retribuzioni</a:t>
              </a:r>
            </a:p>
          </p:txBody>
        </p:sp>
      </p:grpSp>
      <p:grpSp>
        <p:nvGrpSpPr>
          <p:cNvPr id="32" name="Gruppo 31">
            <a:extLst>
              <a:ext uri="{FF2B5EF4-FFF2-40B4-BE49-F238E27FC236}">
                <a16:creationId xmlns:a16="http://schemas.microsoft.com/office/drawing/2014/main" id="{9E1CD7B0-5660-40B8-892F-63C16342B156}"/>
              </a:ext>
            </a:extLst>
          </p:cNvPr>
          <p:cNvGrpSpPr/>
          <p:nvPr/>
        </p:nvGrpSpPr>
        <p:grpSpPr>
          <a:xfrm>
            <a:off x="2673002" y="4927753"/>
            <a:ext cx="1883701" cy="963025"/>
            <a:chOff x="2978957" y="1257268"/>
            <a:chExt cx="5308914" cy="587225"/>
          </a:xfrm>
          <a:scene3d>
            <a:camera prst="orthographicFront"/>
            <a:lightRig rig="flat" dir="t"/>
          </a:scene3d>
        </p:grpSpPr>
        <p:sp>
          <p:nvSpPr>
            <p:cNvPr id="33" name="Rettangolo con angoli arrotondati 38">
              <a:extLst>
                <a:ext uri="{FF2B5EF4-FFF2-40B4-BE49-F238E27FC236}">
                  <a16:creationId xmlns:a16="http://schemas.microsoft.com/office/drawing/2014/main" id="{7FDD4125-E919-45E8-BC70-13A5753E820F}"/>
                </a:ext>
              </a:extLst>
            </p:cNvPr>
            <p:cNvSpPr/>
            <p:nvPr/>
          </p:nvSpPr>
          <p:spPr>
            <a:xfrm>
              <a:off x="2978957" y="1257268"/>
              <a:ext cx="5308914" cy="587225"/>
            </a:xfrm>
            <a:prstGeom prst="rect">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34" name="CasellaDiTesto 33">
              <a:extLst>
                <a:ext uri="{FF2B5EF4-FFF2-40B4-BE49-F238E27FC236}">
                  <a16:creationId xmlns:a16="http://schemas.microsoft.com/office/drawing/2014/main" id="{DBC67B53-812B-4681-9EBD-4B635720DE56}"/>
                </a:ext>
              </a:extLst>
            </p:cNvPr>
            <p:cNvSpPr txBox="1"/>
            <p:nvPr/>
          </p:nvSpPr>
          <p:spPr>
            <a:xfrm>
              <a:off x="2996157" y="1257268"/>
              <a:ext cx="5274519" cy="5872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rtlCol="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it-IT" sz="1600" b="0" i="0" u="none" strike="noStrike" kern="1200" cap="none" spc="0" normalizeH="0" baseline="0" noProof="0" dirty="0">
                  <a:ln>
                    <a:noFill/>
                  </a:ln>
                  <a:solidFill>
                    <a:prstClr val="black"/>
                  </a:solidFill>
                  <a:effectLst/>
                  <a:uLnTx/>
                  <a:uFillTx/>
                  <a:latin typeface="Calibri" panose="020F0502020204030204"/>
                  <a:ea typeface="+mn-ea"/>
                  <a:cs typeface="+mn-cs"/>
                </a:rPr>
                <a:t>ammontare superiore a quello dei debiti non scaduti</a:t>
              </a:r>
            </a:p>
          </p:txBody>
        </p:sp>
      </p:grpSp>
      <p:sp>
        <p:nvSpPr>
          <p:cNvPr id="36" name="Estrazione 35">
            <a:extLst>
              <a:ext uri="{FF2B5EF4-FFF2-40B4-BE49-F238E27FC236}">
                <a16:creationId xmlns:a16="http://schemas.microsoft.com/office/drawing/2014/main" id="{2D76814D-E731-4DF8-A767-BF2378FC8E51}"/>
              </a:ext>
            </a:extLst>
          </p:cNvPr>
          <p:cNvSpPr/>
          <p:nvPr/>
        </p:nvSpPr>
        <p:spPr>
          <a:xfrm rot="10800000">
            <a:off x="1451120" y="4628785"/>
            <a:ext cx="315544" cy="298969"/>
          </a:xfrm>
          <a:prstGeom prst="flowChartExtra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Estrazione 36">
            <a:extLst>
              <a:ext uri="{FF2B5EF4-FFF2-40B4-BE49-F238E27FC236}">
                <a16:creationId xmlns:a16="http://schemas.microsoft.com/office/drawing/2014/main" id="{B391D013-FCB6-47F6-AAAA-2344099C230E}"/>
              </a:ext>
            </a:extLst>
          </p:cNvPr>
          <p:cNvSpPr/>
          <p:nvPr/>
        </p:nvSpPr>
        <p:spPr>
          <a:xfrm rot="10800000">
            <a:off x="3457080" y="4629430"/>
            <a:ext cx="315544" cy="298969"/>
          </a:xfrm>
          <a:prstGeom prst="flowChartExtract">
            <a:avLst/>
          </a:prstGeom>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ettangolo con angoli arrotondati 37">
            <a:extLst>
              <a:ext uri="{FF2B5EF4-FFF2-40B4-BE49-F238E27FC236}">
                <a16:creationId xmlns:a16="http://schemas.microsoft.com/office/drawing/2014/main" id="{72010F83-428E-4609-B44A-C47DC98A82C0}"/>
              </a:ext>
            </a:extLst>
          </p:cNvPr>
          <p:cNvSpPr/>
          <p:nvPr/>
        </p:nvSpPr>
        <p:spPr>
          <a:xfrm>
            <a:off x="7190508" y="2705184"/>
            <a:ext cx="3877461" cy="756093"/>
          </a:xfrm>
          <a:prstGeom prst="roundRect">
            <a:avLst>
              <a:gd name="adj" fmla="val 20699"/>
            </a:avLst>
          </a:prstGeom>
          <a:solidFill>
            <a:srgbClr val="0066FF"/>
          </a:solidFill>
          <a:ln>
            <a:solidFill>
              <a:schemeClr val="tx2">
                <a:lumMod val="75000"/>
              </a:schemeClr>
            </a:solidFill>
          </a:ln>
          <a:scene3d>
            <a:camera prst="orthographicFront"/>
            <a:lightRig rig="flat" dir="t"/>
          </a:scene3d>
          <a:sp3d contourW="12700" prstMaterial="plastic">
            <a:bevelT/>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Banche e degli altri intermediari finanziari</a:t>
            </a:r>
          </a:p>
        </p:txBody>
      </p:sp>
      <p:grpSp>
        <p:nvGrpSpPr>
          <p:cNvPr id="39" name="Gruppo 38">
            <a:extLst>
              <a:ext uri="{FF2B5EF4-FFF2-40B4-BE49-F238E27FC236}">
                <a16:creationId xmlns:a16="http://schemas.microsoft.com/office/drawing/2014/main" id="{70D2918C-D5AE-4B63-A017-11C11E024492}"/>
              </a:ext>
            </a:extLst>
          </p:cNvPr>
          <p:cNvGrpSpPr/>
          <p:nvPr/>
        </p:nvGrpSpPr>
        <p:grpSpPr>
          <a:xfrm>
            <a:off x="7239730" y="3646920"/>
            <a:ext cx="3779015" cy="281775"/>
            <a:chOff x="2127218" y="2041853"/>
            <a:chExt cx="2040773" cy="936533"/>
          </a:xfrm>
          <a:solidFill>
            <a:srgbClr val="00B0F0"/>
          </a:solidFill>
          <a:scene3d>
            <a:camera prst="orthographicFront"/>
            <a:lightRig rig="flat" dir="t"/>
          </a:scene3d>
        </p:grpSpPr>
        <p:sp>
          <p:nvSpPr>
            <p:cNvPr id="40" name="Rettangolo con angoli arrotondati 16">
              <a:extLst>
                <a:ext uri="{FF2B5EF4-FFF2-40B4-BE49-F238E27FC236}">
                  <a16:creationId xmlns:a16="http://schemas.microsoft.com/office/drawing/2014/main" id="{8493270B-DD9E-4052-8661-C95AFB856D25}"/>
                </a:ext>
              </a:extLst>
            </p:cNvPr>
            <p:cNvSpPr/>
            <p:nvPr/>
          </p:nvSpPr>
          <p:spPr>
            <a:xfrm>
              <a:off x="2127218" y="2041853"/>
              <a:ext cx="2040773" cy="936533"/>
            </a:xfrm>
            <a:prstGeom prst="rect">
              <a:avLst/>
            </a:prstGeom>
            <a:grpFill/>
            <a:sp3d contourW="12700" prstMaterial="plastic">
              <a:bevelT w="120900" h="88900"/>
              <a:bevelB w="88900" h="31750" prst="angle"/>
              <a:contourClr>
                <a:schemeClr val="tx1"/>
              </a:contourClr>
            </a:sp3d>
          </p:spPr>
          <p:style>
            <a:lnRef idx="0">
              <a:schemeClr val="lt1">
                <a:hueOff val="0"/>
                <a:satOff val="0"/>
                <a:lumOff val="0"/>
                <a:alphaOff val="0"/>
              </a:schemeClr>
            </a:lnRef>
            <a:fillRef idx="3">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CasellaDiTesto 40">
              <a:extLst>
                <a:ext uri="{FF2B5EF4-FFF2-40B4-BE49-F238E27FC236}">
                  <a16:creationId xmlns:a16="http://schemas.microsoft.com/office/drawing/2014/main" id="{B6CCA14A-0714-491A-8443-F9393B578DDA}"/>
                </a:ext>
              </a:extLst>
            </p:cNvPr>
            <p:cNvSpPr txBox="1"/>
            <p:nvPr/>
          </p:nvSpPr>
          <p:spPr>
            <a:xfrm>
              <a:off x="2154648" y="2069283"/>
              <a:ext cx="1985913" cy="881673"/>
            </a:xfrm>
            <a:prstGeom prst="rect">
              <a:avLst/>
            </a:prstGeom>
            <a:grpFill/>
            <a:sp3d contourW="12700">
              <a:bevelT/>
              <a:contourClr>
                <a:schemeClr val="tx1"/>
              </a:contourClr>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100000"/>
                </a:lnSpc>
                <a:spcBef>
                  <a:spcPct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Calibri" panose="020F0502020204030204"/>
                  <a:ea typeface="+mn-ea"/>
                  <a:cs typeface="+mn-cs"/>
                </a:rPr>
                <a:t>Esposizioni</a:t>
              </a:r>
            </a:p>
          </p:txBody>
        </p:sp>
      </p:grpSp>
      <p:grpSp>
        <p:nvGrpSpPr>
          <p:cNvPr id="42" name="Gruppo 41">
            <a:extLst>
              <a:ext uri="{FF2B5EF4-FFF2-40B4-BE49-F238E27FC236}">
                <a16:creationId xmlns:a16="http://schemas.microsoft.com/office/drawing/2014/main" id="{3634ECEF-1858-42E5-8DEB-1E5B596000FD}"/>
              </a:ext>
            </a:extLst>
          </p:cNvPr>
          <p:cNvGrpSpPr/>
          <p:nvPr/>
        </p:nvGrpSpPr>
        <p:grpSpPr>
          <a:xfrm>
            <a:off x="7013852" y="4663192"/>
            <a:ext cx="1701765" cy="654470"/>
            <a:chOff x="2978957" y="1257268"/>
            <a:chExt cx="5308914" cy="587225"/>
          </a:xfrm>
          <a:scene3d>
            <a:camera prst="orthographicFront"/>
            <a:lightRig rig="flat" dir="t"/>
          </a:scene3d>
        </p:grpSpPr>
        <p:sp>
          <p:nvSpPr>
            <p:cNvPr id="43" name="Rettangolo con angoli arrotondati 29">
              <a:extLst>
                <a:ext uri="{FF2B5EF4-FFF2-40B4-BE49-F238E27FC236}">
                  <a16:creationId xmlns:a16="http://schemas.microsoft.com/office/drawing/2014/main" id="{17DAA84E-C0D3-4B01-951E-51F23D180499}"/>
                </a:ext>
              </a:extLst>
            </p:cNvPr>
            <p:cNvSpPr/>
            <p:nvPr/>
          </p:nvSpPr>
          <p:spPr>
            <a:xfrm>
              <a:off x="2978957" y="1257268"/>
              <a:ext cx="5308914" cy="587225"/>
            </a:xfrm>
            <a:prstGeom prst="rect">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44" name="CasellaDiTesto 43">
              <a:extLst>
                <a:ext uri="{FF2B5EF4-FFF2-40B4-BE49-F238E27FC236}">
                  <a16:creationId xmlns:a16="http://schemas.microsoft.com/office/drawing/2014/main" id="{5E3FBCD9-9760-415E-88E7-80BEBC87F578}"/>
                </a:ext>
              </a:extLst>
            </p:cNvPr>
            <p:cNvSpPr txBox="1"/>
            <p:nvPr/>
          </p:nvSpPr>
          <p:spPr>
            <a:xfrm>
              <a:off x="2996156" y="1257268"/>
              <a:ext cx="5274518" cy="5872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rtlCol="0" anchor="ctr" anchorCtr="0">
              <a:noAutofit/>
            </a:bodyPr>
            <a:lstStyle/>
            <a:p>
              <a:pPr marL="0" marR="0" lvl="0" indent="0" algn="ctr" defTabSz="533400" rtl="0" eaLnBrk="1" fontAlgn="auto" latinLnBrk="0" hangingPunct="1">
                <a:lnSpc>
                  <a:spcPct val="100000"/>
                </a:lnSpc>
                <a:spcBef>
                  <a:spcPct val="0"/>
                </a:spcBef>
                <a:spcAft>
                  <a:spcPts val="0"/>
                </a:spcAft>
                <a:buClrTx/>
                <a:buSzTx/>
                <a:buFontTx/>
                <a:buNone/>
                <a:tabLst/>
                <a:defRPr/>
              </a:pPr>
              <a:r>
                <a:rPr kumimoji="0" lang="it-IT"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scadute</a:t>
              </a: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da più di sessanta giorni</a:t>
              </a:r>
              <a:endParaRPr kumimoji="0" lang="it-IT"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45" name="Gruppo 44">
            <a:extLst>
              <a:ext uri="{FF2B5EF4-FFF2-40B4-BE49-F238E27FC236}">
                <a16:creationId xmlns:a16="http://schemas.microsoft.com/office/drawing/2014/main" id="{182F97A2-6A80-4502-B6A0-02D767D4AF23}"/>
              </a:ext>
            </a:extLst>
          </p:cNvPr>
          <p:cNvGrpSpPr/>
          <p:nvPr/>
        </p:nvGrpSpPr>
        <p:grpSpPr>
          <a:xfrm>
            <a:off x="9045262" y="4665987"/>
            <a:ext cx="2907920" cy="1361619"/>
            <a:chOff x="2978957" y="1257268"/>
            <a:chExt cx="5308914" cy="587225"/>
          </a:xfrm>
          <a:scene3d>
            <a:camera prst="orthographicFront"/>
            <a:lightRig rig="flat" dir="t"/>
          </a:scene3d>
        </p:grpSpPr>
        <p:sp>
          <p:nvSpPr>
            <p:cNvPr id="46" name="Rettangolo con angoli arrotondati 38">
              <a:extLst>
                <a:ext uri="{FF2B5EF4-FFF2-40B4-BE49-F238E27FC236}">
                  <a16:creationId xmlns:a16="http://schemas.microsoft.com/office/drawing/2014/main" id="{3EDE8D90-DAD5-4C0A-8CD6-36E0A69FF46A}"/>
                </a:ext>
              </a:extLst>
            </p:cNvPr>
            <p:cNvSpPr/>
            <p:nvPr/>
          </p:nvSpPr>
          <p:spPr>
            <a:xfrm>
              <a:off x="2978957" y="1257268"/>
              <a:ext cx="5308914" cy="587225"/>
            </a:xfrm>
            <a:prstGeom prst="rect">
              <a:avLst/>
            </a:prstGeom>
            <a:solidFill>
              <a:srgbClr val="00B0F0"/>
            </a:solidFill>
            <a:ln>
              <a:solidFill>
                <a:schemeClr val="tx2">
                  <a:lumMod val="75000"/>
                </a:schemeClr>
              </a:solidFill>
            </a:ln>
            <a:sp3d prstMaterial="powder">
              <a:bevelT/>
            </a:sp3d>
          </p:spPr>
          <p:style>
            <a:lnRef idx="2">
              <a:schemeClr val="accent1">
                <a:shade val="50000"/>
              </a:schemeClr>
            </a:lnRef>
            <a:fillRef idx="1">
              <a:schemeClr val="accent1"/>
            </a:fillRef>
            <a:effectRef idx="0">
              <a:schemeClr val="accent1"/>
            </a:effectRef>
            <a:fontRef idx="minor">
              <a:schemeClr val="lt1"/>
            </a:fontRef>
          </p:style>
        </p:sp>
        <p:sp>
          <p:nvSpPr>
            <p:cNvPr id="47" name="CasellaDiTesto 46">
              <a:extLst>
                <a:ext uri="{FF2B5EF4-FFF2-40B4-BE49-F238E27FC236}">
                  <a16:creationId xmlns:a16="http://schemas.microsoft.com/office/drawing/2014/main" id="{09328A96-6E7A-425F-A3B2-DD71F2D615B2}"/>
                </a:ext>
              </a:extLst>
            </p:cNvPr>
            <p:cNvSpPr txBox="1"/>
            <p:nvPr/>
          </p:nvSpPr>
          <p:spPr>
            <a:xfrm>
              <a:off x="2996157" y="1257268"/>
              <a:ext cx="5274519" cy="5872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rtlCol="0" anchor="ctr" anchorCtr="0">
              <a:noAutofit/>
            </a:bodyPr>
            <a:lstStyle/>
            <a:p>
              <a:pPr marL="0" marR="0" lvl="0" indent="0" algn="just" defTabSz="533400" rtl="0" eaLnBrk="1" fontAlgn="auto" latinLnBrk="0" hangingPunct="1">
                <a:lnSpc>
                  <a:spcPct val="90000"/>
                </a:lnSpc>
                <a:spcBef>
                  <a:spcPct val="0"/>
                </a:spcBef>
                <a:spcAft>
                  <a:spcPct val="35000"/>
                </a:spcAft>
                <a:buClrTx/>
                <a:buSzTx/>
                <a:buFontTx/>
                <a:buNone/>
                <a:tabLst/>
                <a:defRPr/>
              </a:pP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abbiano </a:t>
              </a:r>
              <a:r>
                <a:rPr kumimoji="0" lang="it-IT"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superato</a:t>
              </a: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da almeno 60 gg il </a:t>
              </a:r>
              <a:r>
                <a:rPr kumimoji="0" lang="it-IT"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limite degli affidamenti</a:t>
              </a:r>
              <a:r>
                <a:rPr kumimoji="0" lang="it-IT"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ottenuti in qualunque forma purché rappresentino complessivamente almeno il 5%  del totale delle esposizioni</a:t>
              </a:r>
            </a:p>
          </p:txBody>
        </p:sp>
      </p:grpSp>
      <p:cxnSp>
        <p:nvCxnSpPr>
          <p:cNvPr id="48" name="Connettore 2 47">
            <a:extLst>
              <a:ext uri="{FF2B5EF4-FFF2-40B4-BE49-F238E27FC236}">
                <a16:creationId xmlns:a16="http://schemas.microsoft.com/office/drawing/2014/main" id="{5AACBB63-A3F8-40FC-98D7-5BEA81845E0F}"/>
              </a:ext>
            </a:extLst>
          </p:cNvPr>
          <p:cNvCxnSpPr>
            <a:stCxn id="41" idx="2"/>
          </p:cNvCxnSpPr>
          <p:nvPr/>
        </p:nvCxnSpPr>
        <p:spPr>
          <a:xfrm flipH="1">
            <a:off x="7652849" y="3920442"/>
            <a:ext cx="1476389" cy="742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Connettore 2 48">
            <a:extLst>
              <a:ext uri="{FF2B5EF4-FFF2-40B4-BE49-F238E27FC236}">
                <a16:creationId xmlns:a16="http://schemas.microsoft.com/office/drawing/2014/main" id="{05B85C28-EBEE-4E4A-9645-4428BD6BF34E}"/>
              </a:ext>
            </a:extLst>
          </p:cNvPr>
          <p:cNvCxnSpPr>
            <a:stCxn id="41" idx="2"/>
            <a:endCxn id="46" idx="0"/>
          </p:cNvCxnSpPr>
          <p:nvPr/>
        </p:nvCxnSpPr>
        <p:spPr>
          <a:xfrm>
            <a:off x="9129238" y="3920442"/>
            <a:ext cx="1369984" cy="745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ttangolo 49">
            <a:extLst>
              <a:ext uri="{FF2B5EF4-FFF2-40B4-BE49-F238E27FC236}">
                <a16:creationId xmlns:a16="http://schemas.microsoft.com/office/drawing/2014/main" id="{09754795-86B8-5ED9-2B6E-A2EA88D6603A}"/>
              </a:ext>
            </a:extLst>
          </p:cNvPr>
          <p:cNvSpPr/>
          <p:nvPr/>
        </p:nvSpPr>
        <p:spPr>
          <a:xfrm>
            <a:off x="3255091" y="-20310"/>
            <a:ext cx="56818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Adeguati assetti e segnali di allarme </a:t>
            </a:r>
          </a:p>
        </p:txBody>
      </p:sp>
      <p:sp>
        <p:nvSpPr>
          <p:cNvPr id="2" name="Segnaposto numero diapositiva 1">
            <a:extLst>
              <a:ext uri="{FF2B5EF4-FFF2-40B4-BE49-F238E27FC236}">
                <a16:creationId xmlns:a16="http://schemas.microsoft.com/office/drawing/2014/main" id="{FC779720-5F41-9F05-6393-19263C9BD407}"/>
              </a:ext>
            </a:extLst>
          </p:cNvPr>
          <p:cNvSpPr>
            <a:spLocks noGrp="1"/>
          </p:cNvSpPr>
          <p:nvPr>
            <p:ph type="sldNum" sz="quarter" idx="12"/>
          </p:nvPr>
        </p:nvSpPr>
        <p:spPr/>
        <p:txBody>
          <a:bodyPr/>
          <a:lstStyle/>
          <a:p>
            <a:fld id="{ABDB3388-A980-43EA-8A1C-F76F40A54E1E}" type="slidenum">
              <a:rPr lang="it-IT" smtClean="0"/>
              <a:t>8</a:t>
            </a:fld>
            <a:endParaRPr lang="it-IT"/>
          </a:p>
        </p:txBody>
      </p:sp>
      <p:sp>
        <p:nvSpPr>
          <p:cNvPr id="51" name="Ovale 50">
            <a:extLst>
              <a:ext uri="{FF2B5EF4-FFF2-40B4-BE49-F238E27FC236}">
                <a16:creationId xmlns:a16="http://schemas.microsoft.com/office/drawing/2014/main" id="{AA3FEE7E-BDB2-6E21-3A72-F55C42E05EE6}"/>
              </a:ext>
            </a:extLst>
          </p:cNvPr>
          <p:cNvSpPr/>
          <p:nvPr/>
        </p:nvSpPr>
        <p:spPr>
          <a:xfrm>
            <a:off x="658856" y="741549"/>
            <a:ext cx="936000" cy="936000"/>
          </a:xfrm>
          <a:prstGeom prst="ellipse">
            <a:avLst/>
          </a:prstGeom>
          <a:solidFill>
            <a:srgbClr val="0066FF"/>
          </a:solidFill>
          <a:ln>
            <a:solidFill>
              <a:schemeClr val="tx2">
                <a:lumMod val="75000"/>
              </a:schemeClr>
            </a:solidFill>
          </a:ln>
          <a:scene3d>
            <a:camera prst="orthographicFront"/>
            <a:lightRig rig="fla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it-IT" b="1" dirty="0">
                <a:solidFill>
                  <a:prstClr val="white"/>
                </a:solidFill>
                <a:latin typeface="Calibri" panose="020F0502020204030204"/>
              </a:rPr>
              <a:t>Art 3</a:t>
            </a:r>
          </a:p>
        </p:txBody>
      </p:sp>
    </p:spTree>
    <p:extLst>
      <p:ext uri="{BB962C8B-B14F-4D97-AF65-F5344CB8AC3E}">
        <p14:creationId xmlns:p14="http://schemas.microsoft.com/office/powerpoint/2010/main" val="830580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nettore diritto 38">
            <a:extLst>
              <a:ext uri="{FF2B5EF4-FFF2-40B4-BE49-F238E27FC236}">
                <a16:creationId xmlns:a16="http://schemas.microsoft.com/office/drawing/2014/main" id="{11374449-90ED-41B0-A831-1D220C4A9A83}"/>
              </a:ext>
            </a:extLst>
          </p:cNvPr>
          <p:cNvCxnSpPr>
            <a:cxnSpLocks/>
          </p:cNvCxnSpPr>
          <p:nvPr/>
        </p:nvCxnSpPr>
        <p:spPr>
          <a:xfrm flipH="1">
            <a:off x="3680960" y="4532488"/>
            <a:ext cx="18848" cy="1442047"/>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D5A0DD5F-D903-4C3A-A1C2-59605C880A50}"/>
              </a:ext>
            </a:extLst>
          </p:cNvPr>
          <p:cNvSpPr/>
          <p:nvPr/>
        </p:nvSpPr>
        <p:spPr>
          <a:xfrm>
            <a:off x="0" y="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ttangolo 5">
            <a:extLst>
              <a:ext uri="{FF2B5EF4-FFF2-40B4-BE49-F238E27FC236}">
                <a16:creationId xmlns:a16="http://schemas.microsoft.com/office/drawing/2014/main" id="{25BFEF54-F80E-42E0-8A9C-1EF928FDCB36}"/>
              </a:ext>
            </a:extLst>
          </p:cNvPr>
          <p:cNvSpPr/>
          <p:nvPr/>
        </p:nvSpPr>
        <p:spPr>
          <a:xfrm>
            <a:off x="-1" y="6375400"/>
            <a:ext cx="12192000" cy="482600"/>
          </a:xfrm>
          <a:prstGeom prst="rect">
            <a:avLst/>
          </a:prstGeom>
          <a:solidFill>
            <a:srgbClr val="099BDD"/>
          </a:solidFill>
          <a:ln>
            <a:solidFill>
              <a:srgbClr val="099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egnaposto piè di pagina 1">
            <a:extLst>
              <a:ext uri="{FF2B5EF4-FFF2-40B4-BE49-F238E27FC236}">
                <a16:creationId xmlns:a16="http://schemas.microsoft.com/office/drawing/2014/main" id="{D2B4BBB5-33AD-433B-9764-92B1A146B12A}"/>
              </a:ext>
            </a:extLst>
          </p:cNvPr>
          <p:cNvSpPr>
            <a:spLocks noGrp="1"/>
          </p:cNvSpPr>
          <p:nvPr>
            <p:ph type="ftr" sz="quarter" idx="11"/>
          </p:nvPr>
        </p:nvSpPr>
        <p:spPr>
          <a:xfrm>
            <a:off x="308008" y="6434137"/>
            <a:ext cx="338760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it-IT" sz="1050" b="1" i="1" u="none" strike="noStrike" kern="1200" cap="none" spc="0" normalizeH="0" baseline="0" noProof="0">
                <a:ln>
                  <a:noFill/>
                </a:ln>
                <a:solidFill>
                  <a:srgbClr val="2C2C2C"/>
                </a:solidFill>
                <a:effectLst/>
                <a:uLnTx/>
                <a:uFillTx/>
                <a:latin typeface="Calibri" panose="020F0502020204030204" pitchFamily="34" charset="0"/>
                <a:ea typeface="+mn-ea"/>
                <a:cs typeface="Calibri" panose="020F0502020204030204" pitchFamily="34" charset="0"/>
              </a:rPr>
              <a:t>Giuliano Soldi - Dottore Commercialista e Revisore Legale</a:t>
            </a:r>
            <a:endParaRPr kumimoji="0" lang="it-IT" sz="1050" b="1" i="1" u="none" strike="noStrike" kern="1200" cap="none" spc="0" normalizeH="0" baseline="0" noProof="0" dirty="0">
              <a:ln>
                <a:noFill/>
              </a:ln>
              <a:solidFill>
                <a:srgbClr val="2C2C2C"/>
              </a:solidFill>
              <a:effectLst/>
              <a:uLnTx/>
              <a:uFillTx/>
              <a:latin typeface="Calibri" panose="020F0502020204030204" pitchFamily="34" charset="0"/>
              <a:ea typeface="+mn-ea"/>
              <a:cs typeface="Calibri" panose="020F0502020204030204" pitchFamily="34" charset="0"/>
            </a:endParaRPr>
          </a:p>
        </p:txBody>
      </p:sp>
      <p:grpSp>
        <p:nvGrpSpPr>
          <p:cNvPr id="12" name="Gruppo 11">
            <a:extLst>
              <a:ext uri="{FF2B5EF4-FFF2-40B4-BE49-F238E27FC236}">
                <a16:creationId xmlns:a16="http://schemas.microsoft.com/office/drawing/2014/main" id="{F925726A-D73F-40C8-B79A-5312FE6FA5E7}"/>
              </a:ext>
            </a:extLst>
          </p:cNvPr>
          <p:cNvGrpSpPr/>
          <p:nvPr/>
        </p:nvGrpSpPr>
        <p:grpSpPr>
          <a:xfrm>
            <a:off x="3804968" y="572970"/>
            <a:ext cx="4582055" cy="914400"/>
            <a:chOff x="3018" y="1824697"/>
            <a:chExt cx="3052955" cy="1526477"/>
          </a:xfrm>
          <a:solidFill>
            <a:srgbClr val="0066FF"/>
          </a:solidFill>
          <a:scene3d>
            <a:camera prst="orthographicFront"/>
            <a:lightRig rig="flat" dir="t"/>
          </a:scene3d>
        </p:grpSpPr>
        <p:sp>
          <p:nvSpPr>
            <p:cNvPr id="13" name="Rettangolo con angoli arrotondati 19">
              <a:extLst>
                <a:ext uri="{FF2B5EF4-FFF2-40B4-BE49-F238E27FC236}">
                  <a16:creationId xmlns:a16="http://schemas.microsoft.com/office/drawing/2014/main" id="{BA819CA8-29CC-4D76-85DE-9047ED132023}"/>
                </a:ext>
              </a:extLst>
            </p:cNvPr>
            <p:cNvSpPr/>
            <p:nvPr/>
          </p:nvSpPr>
          <p:spPr>
            <a:xfrm>
              <a:off x="3018" y="1824697"/>
              <a:ext cx="3052955" cy="1526477"/>
            </a:xfrm>
            <a:prstGeom prst="ellipse">
              <a:avLst/>
            </a:prstGeom>
            <a:grpFill/>
            <a:sp3d prstMaterial="plastic">
              <a:bevelT w="120900" h="88900"/>
              <a:bevelB w="88900" h="31750" prst="angle"/>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14" name="CasellaDiTesto 13">
              <a:extLst>
                <a:ext uri="{FF2B5EF4-FFF2-40B4-BE49-F238E27FC236}">
                  <a16:creationId xmlns:a16="http://schemas.microsoft.com/office/drawing/2014/main" id="{28767329-6D1F-41D7-B522-91ACB0139F6E}"/>
                </a:ext>
              </a:extLst>
            </p:cNvPr>
            <p:cNvSpPr txBox="1"/>
            <p:nvPr/>
          </p:nvSpPr>
          <p:spPr>
            <a:xfrm>
              <a:off x="47727" y="1869406"/>
              <a:ext cx="2963537" cy="1437059"/>
            </a:xfrm>
            <a:prstGeom prst="ellipse">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white"/>
                  </a:solidFill>
                  <a:effectLst/>
                  <a:uLnTx/>
                  <a:uFillTx/>
                  <a:latin typeface="Calibri" panose="020F0502020204030204"/>
                  <a:ea typeface="+mn-ea"/>
                  <a:cs typeface="+mn-cs"/>
                </a:rPr>
                <a:t>Adeguatezza</a:t>
              </a:r>
              <a:r>
                <a:rPr kumimoji="0" lang="it-IT" sz="1800" b="0" i="0" u="none" strike="noStrike" kern="1200" cap="none" spc="0" normalizeH="0" baseline="0" noProof="0" dirty="0">
                  <a:ln>
                    <a:noFill/>
                  </a:ln>
                  <a:solidFill>
                    <a:prstClr val="white"/>
                  </a:solidFill>
                  <a:effectLst/>
                  <a:uLnTx/>
                  <a:uFillTx/>
                  <a:latin typeface="Calibri" panose="020F0502020204030204"/>
                  <a:ea typeface="+mn-ea"/>
                  <a:cs typeface="+mn-cs"/>
                </a:rPr>
                <a:t> degli assetti in funzione della rilevazione tempestiva della crisi d’impresa</a:t>
              </a:r>
            </a:p>
          </p:txBody>
        </p:sp>
      </p:grpSp>
      <p:sp>
        <p:nvSpPr>
          <p:cNvPr id="15" name="Rettangolo con angoli arrotondati 14">
            <a:extLst>
              <a:ext uri="{FF2B5EF4-FFF2-40B4-BE49-F238E27FC236}">
                <a16:creationId xmlns:a16="http://schemas.microsoft.com/office/drawing/2014/main" id="{2EA8DB48-A98A-4169-A486-D0685F26DB69}"/>
              </a:ext>
            </a:extLst>
          </p:cNvPr>
          <p:cNvSpPr/>
          <p:nvPr/>
        </p:nvSpPr>
        <p:spPr>
          <a:xfrm>
            <a:off x="4682022" y="1718133"/>
            <a:ext cx="2827945" cy="541342"/>
          </a:xfrm>
          <a:prstGeom prst="roundRect">
            <a:avLst>
              <a:gd name="adj" fmla="val 50000"/>
            </a:avLst>
          </a:prstGeom>
          <a:solidFill>
            <a:srgbClr val="002060"/>
          </a:solidFill>
          <a:ln>
            <a:solidFill>
              <a:schemeClr val="tx2">
                <a:lumMod val="75000"/>
              </a:schemeClr>
            </a:solidFill>
          </a:ln>
          <a:scene3d>
            <a:camera prst="orthographicFront"/>
            <a:lightRig rig="fla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Early</a:t>
            </a:r>
            <a:r>
              <a:rPr kumimoji="0" lang="it-IT"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warning</a:t>
            </a:r>
          </a:p>
        </p:txBody>
      </p:sp>
      <p:sp>
        <p:nvSpPr>
          <p:cNvPr id="19" name="Figura a mano libera: forma 18">
            <a:extLst>
              <a:ext uri="{FF2B5EF4-FFF2-40B4-BE49-F238E27FC236}">
                <a16:creationId xmlns:a16="http://schemas.microsoft.com/office/drawing/2014/main" id="{E4AEA754-D95C-4FF7-B406-B10C77ACA235}"/>
              </a:ext>
            </a:extLst>
          </p:cNvPr>
          <p:cNvSpPr/>
          <p:nvPr/>
        </p:nvSpPr>
        <p:spPr>
          <a:xfrm>
            <a:off x="3103995" y="2832632"/>
            <a:ext cx="2198707" cy="909286"/>
          </a:xfrm>
          <a:custGeom>
            <a:avLst/>
            <a:gdLst>
              <a:gd name="connsiteX0" fmla="*/ 0 w 2198707"/>
              <a:gd name="connsiteY0" fmla="*/ 90929 h 909286"/>
              <a:gd name="connsiteX1" fmla="*/ 90929 w 2198707"/>
              <a:gd name="connsiteY1" fmla="*/ 0 h 909286"/>
              <a:gd name="connsiteX2" fmla="*/ 2107778 w 2198707"/>
              <a:gd name="connsiteY2" fmla="*/ 0 h 909286"/>
              <a:gd name="connsiteX3" fmla="*/ 2198707 w 2198707"/>
              <a:gd name="connsiteY3" fmla="*/ 90929 h 909286"/>
              <a:gd name="connsiteX4" fmla="*/ 2198707 w 2198707"/>
              <a:gd name="connsiteY4" fmla="*/ 818357 h 909286"/>
              <a:gd name="connsiteX5" fmla="*/ 2107778 w 2198707"/>
              <a:gd name="connsiteY5" fmla="*/ 909286 h 909286"/>
              <a:gd name="connsiteX6" fmla="*/ 90929 w 2198707"/>
              <a:gd name="connsiteY6" fmla="*/ 909286 h 909286"/>
              <a:gd name="connsiteX7" fmla="*/ 0 w 2198707"/>
              <a:gd name="connsiteY7" fmla="*/ 818357 h 909286"/>
              <a:gd name="connsiteX8" fmla="*/ 0 w 2198707"/>
              <a:gd name="connsiteY8" fmla="*/ 90929 h 90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707" h="909286">
                <a:moveTo>
                  <a:pt x="0" y="90929"/>
                </a:moveTo>
                <a:cubicBezTo>
                  <a:pt x="0" y="40710"/>
                  <a:pt x="40710" y="0"/>
                  <a:pt x="90929" y="0"/>
                </a:cubicBezTo>
                <a:lnTo>
                  <a:pt x="2107778" y="0"/>
                </a:lnTo>
                <a:cubicBezTo>
                  <a:pt x="2157997" y="0"/>
                  <a:pt x="2198707" y="40710"/>
                  <a:pt x="2198707" y="90929"/>
                </a:cubicBezTo>
                <a:lnTo>
                  <a:pt x="2198707" y="818357"/>
                </a:lnTo>
                <a:cubicBezTo>
                  <a:pt x="2198707" y="868576"/>
                  <a:pt x="2157997" y="909286"/>
                  <a:pt x="2107778" y="909286"/>
                </a:cubicBezTo>
                <a:lnTo>
                  <a:pt x="90929" y="909286"/>
                </a:lnTo>
                <a:cubicBezTo>
                  <a:pt x="40710" y="909286"/>
                  <a:pt x="0" y="868576"/>
                  <a:pt x="0" y="818357"/>
                </a:cubicBezTo>
                <a:lnTo>
                  <a:pt x="0" y="90929"/>
                </a:lnTo>
                <a:close/>
              </a:path>
            </a:pathLst>
          </a:custGeom>
          <a:gradFill flip="none" rotWithShape="1">
            <a:gsLst>
              <a:gs pos="0">
                <a:srgbClr val="00B0F0"/>
              </a:gs>
              <a:gs pos="80000">
                <a:srgbClr val="0066FF"/>
              </a:gs>
              <a:gs pos="100000">
                <a:srgbClr val="002060"/>
              </a:gs>
            </a:gsLst>
            <a:path path="circle">
              <a:fillToRect l="100000" t="100000"/>
            </a:path>
            <a:tileRect r="-100000" b="-100000"/>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4900445"/>
              <a:satOff val="-20388"/>
              <a:lumOff val="4804"/>
              <a:alphaOff val="0"/>
            </a:schemeClr>
          </a:effectRef>
          <a:fontRef idx="minor">
            <a:schemeClr val="lt1"/>
          </a:fontRef>
        </p:style>
        <p:txBody>
          <a:bodyPr spcFirstLastPara="0" vert="horz" wrap="square" lIns="79972" tIns="62192" rIns="79972" bIns="6219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it-IT" sz="2800" b="0" i="0" u="none" strike="noStrike" kern="1200" cap="none" spc="0" normalizeH="0" baseline="0" noProof="0" dirty="0">
                <a:ln>
                  <a:noFill/>
                </a:ln>
                <a:solidFill>
                  <a:prstClr val="white"/>
                </a:solidFill>
                <a:effectLst/>
                <a:uLnTx/>
                <a:uFillTx/>
                <a:latin typeface="Calibri" panose="020F0502020204030204"/>
                <a:ea typeface="+mn-ea"/>
                <a:cs typeface="+mn-cs"/>
              </a:rPr>
              <a:t>INPS</a:t>
            </a:r>
          </a:p>
        </p:txBody>
      </p:sp>
      <p:sp>
        <p:nvSpPr>
          <p:cNvPr id="20" name="Figura a mano libera: forma 19">
            <a:extLst>
              <a:ext uri="{FF2B5EF4-FFF2-40B4-BE49-F238E27FC236}">
                <a16:creationId xmlns:a16="http://schemas.microsoft.com/office/drawing/2014/main" id="{8E010B3B-A6D2-4569-A563-74D85A7B27A4}"/>
              </a:ext>
            </a:extLst>
          </p:cNvPr>
          <p:cNvSpPr/>
          <p:nvPr/>
        </p:nvSpPr>
        <p:spPr>
          <a:xfrm>
            <a:off x="3323866" y="3741919"/>
            <a:ext cx="219870" cy="621481"/>
          </a:xfrm>
          <a:custGeom>
            <a:avLst/>
            <a:gdLst/>
            <a:ahLst/>
            <a:cxnLst/>
            <a:rect l="0" t="0" r="0" b="0"/>
            <a:pathLst>
              <a:path>
                <a:moveTo>
                  <a:pt x="0" y="0"/>
                </a:moveTo>
                <a:lnTo>
                  <a:pt x="0" y="621481"/>
                </a:lnTo>
                <a:lnTo>
                  <a:pt x="219870" y="621481"/>
                </a:lnTo>
              </a:path>
            </a:pathLst>
          </a:custGeom>
          <a:noFill/>
          <a:ln w="15875">
            <a:solidFill>
              <a:srgbClr val="00B0F0"/>
            </a:solidFill>
          </a:ln>
          <a:scene3d>
            <a:camera prst="orthographicFront"/>
            <a:lightRig rig="flat" dir="t"/>
          </a:scene3d>
          <a:sp3d prstMaterial="matte"/>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21" name="Figura a mano libera: forma 20">
            <a:extLst>
              <a:ext uri="{FF2B5EF4-FFF2-40B4-BE49-F238E27FC236}">
                <a16:creationId xmlns:a16="http://schemas.microsoft.com/office/drawing/2014/main" id="{5EC9C14E-1619-48E8-ADBD-031DEF23EC06}"/>
              </a:ext>
            </a:extLst>
          </p:cNvPr>
          <p:cNvSpPr/>
          <p:nvPr/>
        </p:nvSpPr>
        <p:spPr>
          <a:xfrm>
            <a:off x="3543737" y="4112519"/>
            <a:ext cx="2025618" cy="504653"/>
          </a:xfrm>
          <a:custGeom>
            <a:avLst/>
            <a:gdLst>
              <a:gd name="connsiteX0" fmla="*/ 0 w 1758965"/>
              <a:gd name="connsiteY0" fmla="*/ 69329 h 693285"/>
              <a:gd name="connsiteX1" fmla="*/ 69329 w 1758965"/>
              <a:gd name="connsiteY1" fmla="*/ 0 h 693285"/>
              <a:gd name="connsiteX2" fmla="*/ 1689637 w 1758965"/>
              <a:gd name="connsiteY2" fmla="*/ 0 h 693285"/>
              <a:gd name="connsiteX3" fmla="*/ 1758966 w 1758965"/>
              <a:gd name="connsiteY3" fmla="*/ 69329 h 693285"/>
              <a:gd name="connsiteX4" fmla="*/ 1758965 w 1758965"/>
              <a:gd name="connsiteY4" fmla="*/ 623957 h 693285"/>
              <a:gd name="connsiteX5" fmla="*/ 1689636 w 1758965"/>
              <a:gd name="connsiteY5" fmla="*/ 693286 h 693285"/>
              <a:gd name="connsiteX6" fmla="*/ 69329 w 1758965"/>
              <a:gd name="connsiteY6" fmla="*/ 693285 h 693285"/>
              <a:gd name="connsiteX7" fmla="*/ 0 w 1758965"/>
              <a:gd name="connsiteY7" fmla="*/ 623956 h 693285"/>
              <a:gd name="connsiteX8" fmla="*/ 0 w 1758965"/>
              <a:gd name="connsiteY8" fmla="*/ 69329 h 69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965" h="693285">
                <a:moveTo>
                  <a:pt x="0" y="69329"/>
                </a:moveTo>
                <a:cubicBezTo>
                  <a:pt x="0" y="31040"/>
                  <a:pt x="31040" y="0"/>
                  <a:pt x="69329" y="0"/>
                </a:cubicBezTo>
                <a:lnTo>
                  <a:pt x="1689637" y="0"/>
                </a:lnTo>
                <a:cubicBezTo>
                  <a:pt x="1727926" y="0"/>
                  <a:pt x="1758966" y="31040"/>
                  <a:pt x="1758966" y="69329"/>
                </a:cubicBezTo>
                <a:cubicBezTo>
                  <a:pt x="1758966" y="254205"/>
                  <a:pt x="1758965" y="439081"/>
                  <a:pt x="1758965" y="623957"/>
                </a:cubicBezTo>
                <a:cubicBezTo>
                  <a:pt x="1758965" y="662246"/>
                  <a:pt x="1727925" y="693286"/>
                  <a:pt x="1689636" y="693286"/>
                </a:cubicBezTo>
                <a:lnTo>
                  <a:pt x="69329" y="693285"/>
                </a:lnTo>
                <a:cubicBezTo>
                  <a:pt x="31040" y="693285"/>
                  <a:pt x="0" y="662245"/>
                  <a:pt x="0" y="623956"/>
                </a:cubicBezTo>
                <a:lnTo>
                  <a:pt x="0" y="69329"/>
                </a:lnTo>
                <a:close/>
              </a:path>
            </a:pathLst>
          </a:custGeom>
          <a:ln w="15875">
            <a:solidFill>
              <a:srgbClr val="00B0F0"/>
            </a:solidFill>
          </a:ln>
          <a:scene3d>
            <a:camera prst="orthographicFront"/>
            <a:lightRig rig="flat" dir="t"/>
          </a:scene3d>
          <a:sp3d z="-190500" extrusionH="12700" prstMaterial="plastic">
            <a:bevelT w="50800" h="50800"/>
          </a:sp3d>
        </p:spPr>
        <p:style>
          <a:lnRef idx="1">
            <a:schemeClr val="accent4">
              <a:hueOff val="3920356"/>
              <a:satOff val="-16311"/>
              <a:lumOff val="384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6" tIns="33006" rIns="39356" bIns="3300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a:ea typeface="+mn-ea"/>
                <a:cs typeface="+mn-cs"/>
              </a:rPr>
              <a:t>Ritardo di oltre 90 gg nel versamento di contributi previdenziali di ammontare superiore: </a:t>
            </a:r>
            <a:endParaRPr kumimoji="0" lang="it-IT"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Arial" panose="020B0604020202020204" pitchFamily="34" charset="0"/>
            </a:endParaRPr>
          </a:p>
        </p:txBody>
      </p:sp>
      <p:sp>
        <p:nvSpPr>
          <p:cNvPr id="23" name="Figura a mano libera: forma 22">
            <a:extLst>
              <a:ext uri="{FF2B5EF4-FFF2-40B4-BE49-F238E27FC236}">
                <a16:creationId xmlns:a16="http://schemas.microsoft.com/office/drawing/2014/main" id="{BF70072C-E0D5-4C2C-85A3-B80E8649F4B1}"/>
              </a:ext>
            </a:extLst>
          </p:cNvPr>
          <p:cNvSpPr/>
          <p:nvPr/>
        </p:nvSpPr>
        <p:spPr>
          <a:xfrm>
            <a:off x="3900831" y="4905987"/>
            <a:ext cx="1964706" cy="714689"/>
          </a:xfrm>
          <a:custGeom>
            <a:avLst/>
            <a:gdLst>
              <a:gd name="connsiteX0" fmla="*/ 0 w 1758965"/>
              <a:gd name="connsiteY0" fmla="*/ 71469 h 714689"/>
              <a:gd name="connsiteX1" fmla="*/ 71469 w 1758965"/>
              <a:gd name="connsiteY1" fmla="*/ 0 h 714689"/>
              <a:gd name="connsiteX2" fmla="*/ 1687496 w 1758965"/>
              <a:gd name="connsiteY2" fmla="*/ 0 h 714689"/>
              <a:gd name="connsiteX3" fmla="*/ 1758965 w 1758965"/>
              <a:gd name="connsiteY3" fmla="*/ 71469 h 714689"/>
              <a:gd name="connsiteX4" fmla="*/ 1758965 w 1758965"/>
              <a:gd name="connsiteY4" fmla="*/ 643220 h 714689"/>
              <a:gd name="connsiteX5" fmla="*/ 1687496 w 1758965"/>
              <a:gd name="connsiteY5" fmla="*/ 714689 h 714689"/>
              <a:gd name="connsiteX6" fmla="*/ 71469 w 1758965"/>
              <a:gd name="connsiteY6" fmla="*/ 714689 h 714689"/>
              <a:gd name="connsiteX7" fmla="*/ 0 w 1758965"/>
              <a:gd name="connsiteY7" fmla="*/ 643220 h 714689"/>
              <a:gd name="connsiteX8" fmla="*/ 0 w 1758965"/>
              <a:gd name="connsiteY8" fmla="*/ 71469 h 7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965" h="714689">
                <a:moveTo>
                  <a:pt x="0" y="71469"/>
                </a:moveTo>
                <a:cubicBezTo>
                  <a:pt x="0" y="31998"/>
                  <a:pt x="31998" y="0"/>
                  <a:pt x="71469" y="0"/>
                </a:cubicBezTo>
                <a:lnTo>
                  <a:pt x="1687496" y="0"/>
                </a:lnTo>
                <a:cubicBezTo>
                  <a:pt x="1726967" y="0"/>
                  <a:pt x="1758965" y="31998"/>
                  <a:pt x="1758965" y="71469"/>
                </a:cubicBezTo>
                <a:lnTo>
                  <a:pt x="1758965" y="643220"/>
                </a:lnTo>
                <a:cubicBezTo>
                  <a:pt x="1758965" y="682691"/>
                  <a:pt x="1726967" y="714689"/>
                  <a:pt x="1687496" y="714689"/>
                </a:cubicBezTo>
                <a:lnTo>
                  <a:pt x="71469" y="714689"/>
                </a:lnTo>
                <a:cubicBezTo>
                  <a:pt x="31998" y="714689"/>
                  <a:pt x="0" y="682691"/>
                  <a:pt x="0" y="643220"/>
                </a:cubicBezTo>
                <a:lnTo>
                  <a:pt x="0" y="71469"/>
                </a:lnTo>
                <a:close/>
              </a:path>
            </a:pathLst>
          </a:custGeom>
          <a:ln w="15875">
            <a:solidFill>
              <a:srgbClr val="00B0F0"/>
            </a:solidFill>
          </a:ln>
          <a:scene3d>
            <a:camera prst="orthographicFront"/>
            <a:lightRig rig="flat" dir="t"/>
          </a:scene3d>
          <a:sp3d z="-190500" extrusionH="12700" prstMaterial="plastic">
            <a:bevelT w="50800" h="50800"/>
          </a:sp3d>
        </p:spPr>
        <p:style>
          <a:lnRef idx="1">
            <a:schemeClr val="accent4">
              <a:hueOff val="5880535"/>
              <a:satOff val="-24466"/>
              <a:lumOff val="576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983" tIns="33633" rIns="39983" bIns="33633" numCol="1" spcCol="1270" anchor="ctr" anchorCtr="0">
            <a:noAutofit/>
          </a:bodyPr>
          <a:lstStyle/>
          <a:p>
            <a:pPr marL="0" marR="0" lvl="0" indent="0" algn="just" defTabSz="444500" rtl="0" eaLnBrk="1" fontAlgn="auto" latinLnBrk="0" hangingPunct="1">
              <a:lnSpc>
                <a:spcPct val="90000"/>
              </a:lnSpc>
              <a:spcBef>
                <a:spcPct val="0"/>
              </a:spcBef>
              <a:spcAft>
                <a:spcPct val="3500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a:ea typeface="+mn-ea"/>
                <a:cs typeface="+mn-cs"/>
              </a:rPr>
              <a:t>per le </a:t>
            </a:r>
            <a:r>
              <a:rPr kumimoji="0" lang="it-IT" sz="1000" b="0" i="0" u="sng" strike="noStrike" kern="1200" cap="none" spc="0" normalizeH="0" baseline="0" noProof="0" dirty="0">
                <a:ln>
                  <a:noFill/>
                </a:ln>
                <a:solidFill>
                  <a:srgbClr val="000000"/>
                </a:solidFill>
                <a:effectLst/>
                <a:uLnTx/>
                <a:uFillTx/>
                <a:latin typeface="Calibri" panose="020F0502020204030204"/>
                <a:ea typeface="+mn-ea"/>
                <a:cs typeface="+mn-cs"/>
              </a:rPr>
              <a:t>imprese con lavoratori subordinati e parasubordinati</a:t>
            </a:r>
            <a:r>
              <a:rPr kumimoji="0" lang="it-IT" sz="1000" b="0" i="0" u="none" strike="noStrike" kern="1200" cap="none" spc="0" normalizeH="0" baseline="0" noProof="0" dirty="0">
                <a:ln>
                  <a:noFill/>
                </a:ln>
                <a:solidFill>
                  <a:srgbClr val="000000"/>
                </a:solidFill>
                <a:effectLst/>
                <a:uLnTx/>
                <a:uFillTx/>
                <a:latin typeface="Calibri" panose="020F0502020204030204"/>
                <a:ea typeface="+mn-ea"/>
                <a:cs typeface="+mn-cs"/>
              </a:rPr>
              <a:t>, al 30% di quelli dovuti nell'anno precedente e all'importo di € 15.000</a:t>
            </a:r>
          </a:p>
        </p:txBody>
      </p:sp>
      <p:sp>
        <p:nvSpPr>
          <p:cNvPr id="38" name="Figura a mano libera: forma 37">
            <a:extLst>
              <a:ext uri="{FF2B5EF4-FFF2-40B4-BE49-F238E27FC236}">
                <a16:creationId xmlns:a16="http://schemas.microsoft.com/office/drawing/2014/main" id="{D4CE601C-7051-4E10-9609-CC5AB637EACF}"/>
              </a:ext>
            </a:extLst>
          </p:cNvPr>
          <p:cNvSpPr/>
          <p:nvPr/>
        </p:nvSpPr>
        <p:spPr>
          <a:xfrm>
            <a:off x="3888562" y="5758487"/>
            <a:ext cx="1964706" cy="482600"/>
          </a:xfrm>
          <a:custGeom>
            <a:avLst/>
            <a:gdLst>
              <a:gd name="connsiteX0" fmla="*/ 0 w 1758965"/>
              <a:gd name="connsiteY0" fmla="*/ 71469 h 714689"/>
              <a:gd name="connsiteX1" fmla="*/ 71469 w 1758965"/>
              <a:gd name="connsiteY1" fmla="*/ 0 h 714689"/>
              <a:gd name="connsiteX2" fmla="*/ 1687496 w 1758965"/>
              <a:gd name="connsiteY2" fmla="*/ 0 h 714689"/>
              <a:gd name="connsiteX3" fmla="*/ 1758965 w 1758965"/>
              <a:gd name="connsiteY3" fmla="*/ 71469 h 714689"/>
              <a:gd name="connsiteX4" fmla="*/ 1758965 w 1758965"/>
              <a:gd name="connsiteY4" fmla="*/ 643220 h 714689"/>
              <a:gd name="connsiteX5" fmla="*/ 1687496 w 1758965"/>
              <a:gd name="connsiteY5" fmla="*/ 714689 h 714689"/>
              <a:gd name="connsiteX6" fmla="*/ 71469 w 1758965"/>
              <a:gd name="connsiteY6" fmla="*/ 714689 h 714689"/>
              <a:gd name="connsiteX7" fmla="*/ 0 w 1758965"/>
              <a:gd name="connsiteY7" fmla="*/ 643220 h 714689"/>
              <a:gd name="connsiteX8" fmla="*/ 0 w 1758965"/>
              <a:gd name="connsiteY8" fmla="*/ 71469 h 7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965" h="714689">
                <a:moveTo>
                  <a:pt x="0" y="71469"/>
                </a:moveTo>
                <a:cubicBezTo>
                  <a:pt x="0" y="31998"/>
                  <a:pt x="31998" y="0"/>
                  <a:pt x="71469" y="0"/>
                </a:cubicBezTo>
                <a:lnTo>
                  <a:pt x="1687496" y="0"/>
                </a:lnTo>
                <a:cubicBezTo>
                  <a:pt x="1726967" y="0"/>
                  <a:pt x="1758965" y="31998"/>
                  <a:pt x="1758965" y="71469"/>
                </a:cubicBezTo>
                <a:lnTo>
                  <a:pt x="1758965" y="643220"/>
                </a:lnTo>
                <a:cubicBezTo>
                  <a:pt x="1758965" y="682691"/>
                  <a:pt x="1726967" y="714689"/>
                  <a:pt x="1687496" y="714689"/>
                </a:cubicBezTo>
                <a:lnTo>
                  <a:pt x="71469" y="714689"/>
                </a:lnTo>
                <a:cubicBezTo>
                  <a:pt x="31998" y="714689"/>
                  <a:pt x="0" y="682691"/>
                  <a:pt x="0" y="643220"/>
                </a:cubicBezTo>
                <a:lnTo>
                  <a:pt x="0" y="71469"/>
                </a:lnTo>
                <a:close/>
              </a:path>
            </a:pathLst>
          </a:custGeom>
          <a:ln w="15875">
            <a:solidFill>
              <a:srgbClr val="00B0F0"/>
            </a:solidFill>
          </a:ln>
          <a:scene3d>
            <a:camera prst="orthographicFront"/>
            <a:lightRig rig="flat" dir="t"/>
          </a:scene3d>
          <a:sp3d z="-190500" extrusionH="12700" prstMaterial="plastic">
            <a:bevelT w="50800" h="50800"/>
          </a:sp3d>
        </p:spPr>
        <p:style>
          <a:lnRef idx="1">
            <a:schemeClr val="accent4">
              <a:hueOff val="5880535"/>
              <a:satOff val="-24466"/>
              <a:lumOff val="576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983" tIns="33633" rIns="39983" bIns="33633" numCol="1" spcCol="1270" anchor="ctr" anchorCtr="0">
            <a:noAutofit/>
          </a:bodyPr>
          <a:lstStyle/>
          <a:p>
            <a:pPr marL="0" marR="0" lvl="0" indent="0" algn="just" defTabSz="444500" rtl="0" eaLnBrk="1" fontAlgn="auto" latinLnBrk="0" hangingPunct="1">
              <a:lnSpc>
                <a:spcPct val="90000"/>
              </a:lnSpc>
              <a:spcBef>
                <a:spcPct val="0"/>
              </a:spcBef>
              <a:spcAft>
                <a:spcPct val="3500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a:ea typeface="+mn-ea"/>
                <a:cs typeface="+mn-cs"/>
              </a:rPr>
              <a:t>per le imprese </a:t>
            </a:r>
            <a:r>
              <a:rPr kumimoji="0" lang="it-IT" sz="1000" b="0" i="0" u="sng" strike="noStrike" kern="1200" cap="none" spc="0" normalizeH="0" baseline="0" noProof="0" dirty="0">
                <a:ln>
                  <a:noFill/>
                </a:ln>
                <a:solidFill>
                  <a:srgbClr val="000000"/>
                </a:solidFill>
                <a:effectLst/>
                <a:uLnTx/>
                <a:uFillTx/>
                <a:latin typeface="Calibri" panose="020F0502020204030204"/>
                <a:ea typeface="+mn-ea"/>
                <a:cs typeface="+mn-cs"/>
              </a:rPr>
              <a:t>senza lavoratori subordinati</a:t>
            </a:r>
            <a:r>
              <a:rPr kumimoji="0" lang="it-IT" sz="1000" b="0" i="0" u="none" strike="noStrike" kern="1200" cap="none" spc="0" normalizeH="0" baseline="0" noProof="0" dirty="0">
                <a:ln>
                  <a:noFill/>
                </a:ln>
                <a:solidFill>
                  <a:srgbClr val="000000"/>
                </a:solidFill>
                <a:effectLst/>
                <a:uLnTx/>
                <a:uFillTx/>
                <a:latin typeface="Calibri" panose="020F0502020204030204"/>
                <a:ea typeface="+mn-ea"/>
                <a:cs typeface="+mn-cs"/>
              </a:rPr>
              <a:t> e parasubordinati, all'importo di € 5.000</a:t>
            </a:r>
          </a:p>
        </p:txBody>
      </p:sp>
      <p:cxnSp>
        <p:nvCxnSpPr>
          <p:cNvPr id="41" name="Connettore diritto 40">
            <a:extLst>
              <a:ext uri="{FF2B5EF4-FFF2-40B4-BE49-F238E27FC236}">
                <a16:creationId xmlns:a16="http://schemas.microsoft.com/office/drawing/2014/main" id="{8B44CCCA-ED13-4B73-A968-F25EF4935674}"/>
              </a:ext>
            </a:extLst>
          </p:cNvPr>
          <p:cNvCxnSpPr>
            <a:cxnSpLocks/>
          </p:cNvCxnSpPr>
          <p:nvPr/>
        </p:nvCxnSpPr>
        <p:spPr>
          <a:xfrm>
            <a:off x="3680960" y="5974535"/>
            <a:ext cx="207602"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Connettore diritto 45">
            <a:extLst>
              <a:ext uri="{FF2B5EF4-FFF2-40B4-BE49-F238E27FC236}">
                <a16:creationId xmlns:a16="http://schemas.microsoft.com/office/drawing/2014/main" id="{25068230-8B8E-47A6-BA14-D8B8300B6604}"/>
              </a:ext>
            </a:extLst>
          </p:cNvPr>
          <p:cNvCxnSpPr>
            <a:cxnSpLocks/>
          </p:cNvCxnSpPr>
          <p:nvPr/>
        </p:nvCxnSpPr>
        <p:spPr>
          <a:xfrm>
            <a:off x="3680961" y="5262426"/>
            <a:ext cx="21987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sp>
        <p:nvSpPr>
          <p:cNvPr id="48" name="Figura a mano libera: forma 47">
            <a:extLst>
              <a:ext uri="{FF2B5EF4-FFF2-40B4-BE49-F238E27FC236}">
                <a16:creationId xmlns:a16="http://schemas.microsoft.com/office/drawing/2014/main" id="{6FF85843-288B-4262-B772-E2EF4151116C}"/>
              </a:ext>
            </a:extLst>
          </p:cNvPr>
          <p:cNvSpPr/>
          <p:nvPr/>
        </p:nvSpPr>
        <p:spPr>
          <a:xfrm>
            <a:off x="5943549" y="2832633"/>
            <a:ext cx="2198707" cy="909285"/>
          </a:xfrm>
          <a:custGeom>
            <a:avLst/>
            <a:gdLst>
              <a:gd name="connsiteX0" fmla="*/ 0 w 2198707"/>
              <a:gd name="connsiteY0" fmla="*/ 90929 h 909286"/>
              <a:gd name="connsiteX1" fmla="*/ 90929 w 2198707"/>
              <a:gd name="connsiteY1" fmla="*/ 0 h 909286"/>
              <a:gd name="connsiteX2" fmla="*/ 2107778 w 2198707"/>
              <a:gd name="connsiteY2" fmla="*/ 0 h 909286"/>
              <a:gd name="connsiteX3" fmla="*/ 2198707 w 2198707"/>
              <a:gd name="connsiteY3" fmla="*/ 90929 h 909286"/>
              <a:gd name="connsiteX4" fmla="*/ 2198707 w 2198707"/>
              <a:gd name="connsiteY4" fmla="*/ 818357 h 909286"/>
              <a:gd name="connsiteX5" fmla="*/ 2107778 w 2198707"/>
              <a:gd name="connsiteY5" fmla="*/ 909286 h 909286"/>
              <a:gd name="connsiteX6" fmla="*/ 90929 w 2198707"/>
              <a:gd name="connsiteY6" fmla="*/ 909286 h 909286"/>
              <a:gd name="connsiteX7" fmla="*/ 0 w 2198707"/>
              <a:gd name="connsiteY7" fmla="*/ 818357 h 909286"/>
              <a:gd name="connsiteX8" fmla="*/ 0 w 2198707"/>
              <a:gd name="connsiteY8" fmla="*/ 90929 h 90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707" h="909286">
                <a:moveTo>
                  <a:pt x="0" y="90929"/>
                </a:moveTo>
                <a:cubicBezTo>
                  <a:pt x="0" y="40710"/>
                  <a:pt x="40710" y="0"/>
                  <a:pt x="90929" y="0"/>
                </a:cubicBezTo>
                <a:lnTo>
                  <a:pt x="2107778" y="0"/>
                </a:lnTo>
                <a:cubicBezTo>
                  <a:pt x="2157997" y="0"/>
                  <a:pt x="2198707" y="40710"/>
                  <a:pt x="2198707" y="90929"/>
                </a:cubicBezTo>
                <a:lnTo>
                  <a:pt x="2198707" y="818357"/>
                </a:lnTo>
                <a:cubicBezTo>
                  <a:pt x="2198707" y="868576"/>
                  <a:pt x="2157997" y="909286"/>
                  <a:pt x="2107778" y="909286"/>
                </a:cubicBezTo>
                <a:lnTo>
                  <a:pt x="90929" y="909286"/>
                </a:lnTo>
                <a:cubicBezTo>
                  <a:pt x="40710" y="909286"/>
                  <a:pt x="0" y="868576"/>
                  <a:pt x="0" y="818357"/>
                </a:cubicBezTo>
                <a:lnTo>
                  <a:pt x="0" y="90929"/>
                </a:lnTo>
                <a:close/>
              </a:path>
            </a:pathLst>
          </a:custGeom>
          <a:gradFill flip="none" rotWithShape="1">
            <a:gsLst>
              <a:gs pos="0">
                <a:srgbClr val="00B0F0"/>
              </a:gs>
              <a:gs pos="80000">
                <a:srgbClr val="0066FF"/>
              </a:gs>
              <a:gs pos="100000">
                <a:srgbClr val="002060"/>
              </a:gs>
            </a:gsLst>
            <a:path path="circle">
              <a:fillToRect l="100000" t="100000"/>
            </a:path>
            <a:tileRect r="-100000" b="-100000"/>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4900445"/>
              <a:satOff val="-20388"/>
              <a:lumOff val="4804"/>
              <a:alphaOff val="0"/>
            </a:schemeClr>
          </a:effectRef>
          <a:fontRef idx="minor">
            <a:schemeClr val="lt1"/>
          </a:fontRef>
        </p:style>
        <p:txBody>
          <a:bodyPr spcFirstLastPara="0" vert="horz" wrap="square" lIns="79972" tIns="62192" rIns="79972" bIns="6219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it-IT" sz="2800" b="0" i="0" u="none" strike="noStrike" kern="1200" cap="none" spc="0" normalizeH="0" baseline="0" noProof="0" dirty="0">
                <a:ln>
                  <a:noFill/>
                </a:ln>
                <a:solidFill>
                  <a:prstClr val="white"/>
                </a:solidFill>
                <a:effectLst/>
                <a:uLnTx/>
                <a:uFillTx/>
                <a:latin typeface="Calibri" panose="020F0502020204030204"/>
                <a:ea typeface="+mn-ea"/>
                <a:cs typeface="+mn-cs"/>
              </a:rPr>
              <a:t>Agenzia delle entrate</a:t>
            </a:r>
          </a:p>
        </p:txBody>
      </p:sp>
      <p:sp>
        <p:nvSpPr>
          <p:cNvPr id="50" name="Figura a mano libera: forma 49">
            <a:extLst>
              <a:ext uri="{FF2B5EF4-FFF2-40B4-BE49-F238E27FC236}">
                <a16:creationId xmlns:a16="http://schemas.microsoft.com/office/drawing/2014/main" id="{9F13CC0A-77A4-42F7-BB8B-F4763BBB7068}"/>
              </a:ext>
            </a:extLst>
          </p:cNvPr>
          <p:cNvSpPr/>
          <p:nvPr/>
        </p:nvSpPr>
        <p:spPr>
          <a:xfrm>
            <a:off x="6383290" y="3999463"/>
            <a:ext cx="2352507" cy="1217661"/>
          </a:xfrm>
          <a:custGeom>
            <a:avLst/>
            <a:gdLst>
              <a:gd name="connsiteX0" fmla="*/ 0 w 1758965"/>
              <a:gd name="connsiteY0" fmla="*/ 69329 h 693285"/>
              <a:gd name="connsiteX1" fmla="*/ 69329 w 1758965"/>
              <a:gd name="connsiteY1" fmla="*/ 0 h 693285"/>
              <a:gd name="connsiteX2" fmla="*/ 1689637 w 1758965"/>
              <a:gd name="connsiteY2" fmla="*/ 0 h 693285"/>
              <a:gd name="connsiteX3" fmla="*/ 1758966 w 1758965"/>
              <a:gd name="connsiteY3" fmla="*/ 69329 h 693285"/>
              <a:gd name="connsiteX4" fmla="*/ 1758965 w 1758965"/>
              <a:gd name="connsiteY4" fmla="*/ 623957 h 693285"/>
              <a:gd name="connsiteX5" fmla="*/ 1689636 w 1758965"/>
              <a:gd name="connsiteY5" fmla="*/ 693286 h 693285"/>
              <a:gd name="connsiteX6" fmla="*/ 69329 w 1758965"/>
              <a:gd name="connsiteY6" fmla="*/ 693285 h 693285"/>
              <a:gd name="connsiteX7" fmla="*/ 0 w 1758965"/>
              <a:gd name="connsiteY7" fmla="*/ 623956 h 693285"/>
              <a:gd name="connsiteX8" fmla="*/ 0 w 1758965"/>
              <a:gd name="connsiteY8" fmla="*/ 69329 h 69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965" h="693285">
                <a:moveTo>
                  <a:pt x="0" y="69329"/>
                </a:moveTo>
                <a:cubicBezTo>
                  <a:pt x="0" y="31040"/>
                  <a:pt x="31040" y="0"/>
                  <a:pt x="69329" y="0"/>
                </a:cubicBezTo>
                <a:lnTo>
                  <a:pt x="1689637" y="0"/>
                </a:lnTo>
                <a:cubicBezTo>
                  <a:pt x="1727926" y="0"/>
                  <a:pt x="1758966" y="31040"/>
                  <a:pt x="1758966" y="69329"/>
                </a:cubicBezTo>
                <a:cubicBezTo>
                  <a:pt x="1758966" y="254205"/>
                  <a:pt x="1758965" y="439081"/>
                  <a:pt x="1758965" y="623957"/>
                </a:cubicBezTo>
                <a:cubicBezTo>
                  <a:pt x="1758965" y="662246"/>
                  <a:pt x="1727925" y="693286"/>
                  <a:pt x="1689636" y="693286"/>
                </a:cubicBezTo>
                <a:lnTo>
                  <a:pt x="69329" y="693285"/>
                </a:lnTo>
                <a:cubicBezTo>
                  <a:pt x="31040" y="693285"/>
                  <a:pt x="0" y="662245"/>
                  <a:pt x="0" y="623956"/>
                </a:cubicBezTo>
                <a:lnTo>
                  <a:pt x="0" y="69329"/>
                </a:lnTo>
                <a:close/>
              </a:path>
            </a:pathLst>
          </a:custGeom>
          <a:ln w="15875">
            <a:solidFill>
              <a:srgbClr val="00B0F0"/>
            </a:solidFill>
          </a:ln>
          <a:scene3d>
            <a:camera prst="orthographicFront"/>
            <a:lightRig rig="flat" dir="t"/>
          </a:scene3d>
          <a:sp3d z="-190500" extrusionH="12700" prstMaterial="plastic">
            <a:bevelT w="50800" h="50800"/>
          </a:sp3d>
        </p:spPr>
        <p:style>
          <a:lnRef idx="1">
            <a:schemeClr val="accent4">
              <a:hueOff val="3920356"/>
              <a:satOff val="-16311"/>
              <a:lumOff val="384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6" tIns="33006" rIns="39356" bIns="33006" numCol="1" spcCol="1270" anchor="ctr" anchorCtr="0">
            <a:noAutofit/>
          </a:bodyPr>
          <a:lstStyle/>
          <a:p>
            <a:pPr marL="0" marR="0" lvl="0" indent="0" algn="just" defTabSz="444500" rtl="0" eaLnBrk="1" fontAlgn="auto" latinLnBrk="0" hangingPunct="1">
              <a:lnSpc>
                <a:spcPct val="90000"/>
              </a:lnSpc>
              <a:spcBef>
                <a:spcPct val="0"/>
              </a:spcBef>
              <a:spcAft>
                <a:spcPct val="3500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esistenza di un </a:t>
            </a:r>
            <a:r>
              <a:rPr kumimoji="0" lang="it-IT" sz="10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debito scaduto e non versato</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relativo all'imposta sul valore aggiunto, risultante dalla comunicazione dei dati delle liquidazioni periodiche di cui all'articolo 21-</a:t>
            </a:r>
            <a:r>
              <a:rPr kumimoji="0" lang="it-IT"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bis </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del decreto-legge 31 maggio 2010, n. 78, convertito, con modificazioni, dalla legge 30 luglio 2010, n. 122, </a:t>
            </a:r>
            <a:r>
              <a:rPr kumimoji="0" lang="it-IT" sz="1000" b="0"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superiore all'importo di euro 5.000</a:t>
            </a:r>
            <a:endParaRPr kumimoji="0" lang="it-IT" sz="1000" b="0" i="0" u="sng"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p:txBody>
      </p:sp>
      <p:cxnSp>
        <p:nvCxnSpPr>
          <p:cNvPr id="51" name="Connettore diritto 50">
            <a:extLst>
              <a:ext uri="{FF2B5EF4-FFF2-40B4-BE49-F238E27FC236}">
                <a16:creationId xmlns:a16="http://schemas.microsoft.com/office/drawing/2014/main" id="{2A254007-6F28-4A1E-A5C2-E4593FC9DCF1}"/>
              </a:ext>
            </a:extLst>
          </p:cNvPr>
          <p:cNvCxnSpPr>
            <a:cxnSpLocks/>
          </p:cNvCxnSpPr>
          <p:nvPr/>
        </p:nvCxnSpPr>
        <p:spPr>
          <a:xfrm>
            <a:off x="6166046" y="3745779"/>
            <a:ext cx="0" cy="861413"/>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Connettore diritto 52">
            <a:extLst>
              <a:ext uri="{FF2B5EF4-FFF2-40B4-BE49-F238E27FC236}">
                <a16:creationId xmlns:a16="http://schemas.microsoft.com/office/drawing/2014/main" id="{9CD10AFF-A600-4E7A-BE21-77F7EBA925CB}"/>
              </a:ext>
            </a:extLst>
          </p:cNvPr>
          <p:cNvCxnSpPr>
            <a:cxnSpLocks/>
          </p:cNvCxnSpPr>
          <p:nvPr/>
        </p:nvCxnSpPr>
        <p:spPr>
          <a:xfrm>
            <a:off x="6163420" y="4607192"/>
            <a:ext cx="21987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sp>
        <p:nvSpPr>
          <p:cNvPr id="54" name="Figura a mano libera: forma 53">
            <a:extLst>
              <a:ext uri="{FF2B5EF4-FFF2-40B4-BE49-F238E27FC236}">
                <a16:creationId xmlns:a16="http://schemas.microsoft.com/office/drawing/2014/main" id="{5FC250CE-2523-4A1C-8FDD-1A4B0A156123}"/>
              </a:ext>
            </a:extLst>
          </p:cNvPr>
          <p:cNvSpPr/>
          <p:nvPr/>
        </p:nvSpPr>
        <p:spPr>
          <a:xfrm>
            <a:off x="8936903" y="2832632"/>
            <a:ext cx="2198707" cy="909286"/>
          </a:xfrm>
          <a:custGeom>
            <a:avLst/>
            <a:gdLst>
              <a:gd name="connsiteX0" fmla="*/ 0 w 2198707"/>
              <a:gd name="connsiteY0" fmla="*/ 90929 h 909286"/>
              <a:gd name="connsiteX1" fmla="*/ 90929 w 2198707"/>
              <a:gd name="connsiteY1" fmla="*/ 0 h 909286"/>
              <a:gd name="connsiteX2" fmla="*/ 2107778 w 2198707"/>
              <a:gd name="connsiteY2" fmla="*/ 0 h 909286"/>
              <a:gd name="connsiteX3" fmla="*/ 2198707 w 2198707"/>
              <a:gd name="connsiteY3" fmla="*/ 90929 h 909286"/>
              <a:gd name="connsiteX4" fmla="*/ 2198707 w 2198707"/>
              <a:gd name="connsiteY4" fmla="*/ 818357 h 909286"/>
              <a:gd name="connsiteX5" fmla="*/ 2107778 w 2198707"/>
              <a:gd name="connsiteY5" fmla="*/ 909286 h 909286"/>
              <a:gd name="connsiteX6" fmla="*/ 90929 w 2198707"/>
              <a:gd name="connsiteY6" fmla="*/ 909286 h 909286"/>
              <a:gd name="connsiteX7" fmla="*/ 0 w 2198707"/>
              <a:gd name="connsiteY7" fmla="*/ 818357 h 909286"/>
              <a:gd name="connsiteX8" fmla="*/ 0 w 2198707"/>
              <a:gd name="connsiteY8" fmla="*/ 90929 h 90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707" h="909286">
                <a:moveTo>
                  <a:pt x="0" y="90929"/>
                </a:moveTo>
                <a:cubicBezTo>
                  <a:pt x="0" y="40710"/>
                  <a:pt x="40710" y="0"/>
                  <a:pt x="90929" y="0"/>
                </a:cubicBezTo>
                <a:lnTo>
                  <a:pt x="2107778" y="0"/>
                </a:lnTo>
                <a:cubicBezTo>
                  <a:pt x="2157997" y="0"/>
                  <a:pt x="2198707" y="40710"/>
                  <a:pt x="2198707" y="90929"/>
                </a:cubicBezTo>
                <a:lnTo>
                  <a:pt x="2198707" y="818357"/>
                </a:lnTo>
                <a:cubicBezTo>
                  <a:pt x="2198707" y="868576"/>
                  <a:pt x="2157997" y="909286"/>
                  <a:pt x="2107778" y="909286"/>
                </a:cubicBezTo>
                <a:lnTo>
                  <a:pt x="90929" y="909286"/>
                </a:lnTo>
                <a:cubicBezTo>
                  <a:pt x="40710" y="909286"/>
                  <a:pt x="0" y="868576"/>
                  <a:pt x="0" y="818357"/>
                </a:cubicBezTo>
                <a:lnTo>
                  <a:pt x="0" y="90929"/>
                </a:lnTo>
                <a:close/>
              </a:path>
            </a:pathLst>
          </a:custGeom>
          <a:gradFill flip="none" rotWithShape="1">
            <a:gsLst>
              <a:gs pos="0">
                <a:srgbClr val="00B0F0"/>
              </a:gs>
              <a:gs pos="80000">
                <a:srgbClr val="0066FF"/>
              </a:gs>
              <a:gs pos="100000">
                <a:srgbClr val="002060"/>
              </a:gs>
            </a:gsLst>
            <a:path path="circle">
              <a:fillToRect l="100000" t="100000"/>
            </a:path>
            <a:tileRect r="-100000" b="-100000"/>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4900445"/>
              <a:satOff val="-20388"/>
              <a:lumOff val="4804"/>
              <a:alphaOff val="0"/>
            </a:schemeClr>
          </a:effectRef>
          <a:fontRef idx="minor">
            <a:schemeClr val="lt1"/>
          </a:fontRef>
        </p:style>
        <p:txBody>
          <a:bodyPr spcFirstLastPara="0" vert="horz" wrap="square" lIns="79972" tIns="62192" rIns="79972" bIns="6219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it-IT" sz="2800" b="0" i="0" u="none" strike="noStrike" kern="1200" cap="none" spc="0" normalizeH="0" baseline="0" noProof="0" dirty="0">
                <a:ln>
                  <a:noFill/>
                </a:ln>
                <a:solidFill>
                  <a:prstClr val="white"/>
                </a:solidFill>
                <a:effectLst/>
                <a:uLnTx/>
                <a:uFillTx/>
                <a:latin typeface="Calibri" panose="020F0502020204030204"/>
                <a:ea typeface="+mn-ea"/>
                <a:cs typeface="+mn-cs"/>
              </a:rPr>
              <a:t>Agenzia della riscossione</a:t>
            </a:r>
          </a:p>
        </p:txBody>
      </p:sp>
      <p:sp>
        <p:nvSpPr>
          <p:cNvPr id="55" name="Figura a mano libera: forma 54">
            <a:extLst>
              <a:ext uri="{FF2B5EF4-FFF2-40B4-BE49-F238E27FC236}">
                <a16:creationId xmlns:a16="http://schemas.microsoft.com/office/drawing/2014/main" id="{1F73F119-DD32-4DA6-BA37-C4A99A52237E}"/>
              </a:ext>
            </a:extLst>
          </p:cNvPr>
          <p:cNvSpPr/>
          <p:nvPr/>
        </p:nvSpPr>
        <p:spPr>
          <a:xfrm>
            <a:off x="9376644" y="3999462"/>
            <a:ext cx="2620741" cy="1608969"/>
          </a:xfrm>
          <a:custGeom>
            <a:avLst/>
            <a:gdLst>
              <a:gd name="connsiteX0" fmla="*/ 0 w 1758965"/>
              <a:gd name="connsiteY0" fmla="*/ 69329 h 693285"/>
              <a:gd name="connsiteX1" fmla="*/ 69329 w 1758965"/>
              <a:gd name="connsiteY1" fmla="*/ 0 h 693285"/>
              <a:gd name="connsiteX2" fmla="*/ 1689637 w 1758965"/>
              <a:gd name="connsiteY2" fmla="*/ 0 h 693285"/>
              <a:gd name="connsiteX3" fmla="*/ 1758966 w 1758965"/>
              <a:gd name="connsiteY3" fmla="*/ 69329 h 693285"/>
              <a:gd name="connsiteX4" fmla="*/ 1758965 w 1758965"/>
              <a:gd name="connsiteY4" fmla="*/ 623957 h 693285"/>
              <a:gd name="connsiteX5" fmla="*/ 1689636 w 1758965"/>
              <a:gd name="connsiteY5" fmla="*/ 693286 h 693285"/>
              <a:gd name="connsiteX6" fmla="*/ 69329 w 1758965"/>
              <a:gd name="connsiteY6" fmla="*/ 693285 h 693285"/>
              <a:gd name="connsiteX7" fmla="*/ 0 w 1758965"/>
              <a:gd name="connsiteY7" fmla="*/ 623956 h 693285"/>
              <a:gd name="connsiteX8" fmla="*/ 0 w 1758965"/>
              <a:gd name="connsiteY8" fmla="*/ 69329 h 69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965" h="693285">
                <a:moveTo>
                  <a:pt x="0" y="69329"/>
                </a:moveTo>
                <a:cubicBezTo>
                  <a:pt x="0" y="31040"/>
                  <a:pt x="31040" y="0"/>
                  <a:pt x="69329" y="0"/>
                </a:cubicBezTo>
                <a:lnTo>
                  <a:pt x="1689637" y="0"/>
                </a:lnTo>
                <a:cubicBezTo>
                  <a:pt x="1727926" y="0"/>
                  <a:pt x="1758966" y="31040"/>
                  <a:pt x="1758966" y="69329"/>
                </a:cubicBezTo>
                <a:cubicBezTo>
                  <a:pt x="1758966" y="254205"/>
                  <a:pt x="1758965" y="439081"/>
                  <a:pt x="1758965" y="623957"/>
                </a:cubicBezTo>
                <a:cubicBezTo>
                  <a:pt x="1758965" y="662246"/>
                  <a:pt x="1727925" y="693286"/>
                  <a:pt x="1689636" y="693286"/>
                </a:cubicBezTo>
                <a:lnTo>
                  <a:pt x="69329" y="693285"/>
                </a:lnTo>
                <a:cubicBezTo>
                  <a:pt x="31040" y="693285"/>
                  <a:pt x="0" y="662245"/>
                  <a:pt x="0" y="623956"/>
                </a:cubicBezTo>
                <a:lnTo>
                  <a:pt x="0" y="69329"/>
                </a:lnTo>
                <a:close/>
              </a:path>
            </a:pathLst>
          </a:custGeom>
          <a:ln w="15875">
            <a:solidFill>
              <a:srgbClr val="00B0F0"/>
            </a:solidFill>
          </a:ln>
          <a:scene3d>
            <a:camera prst="orthographicFront"/>
            <a:lightRig rig="flat" dir="t"/>
          </a:scene3d>
          <a:sp3d z="-190500" extrusionH="12700" prstMaterial="plastic">
            <a:bevelT w="50800" h="50800"/>
          </a:sp3d>
        </p:spPr>
        <p:style>
          <a:lnRef idx="1">
            <a:schemeClr val="accent4">
              <a:hueOff val="3920356"/>
              <a:satOff val="-16311"/>
              <a:lumOff val="384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6" tIns="33006" rIns="39356" bIns="33006" numCol="1" spcCol="1270" anchor="ctr" anchorCtr="0">
            <a:noAutofit/>
          </a:bodyPr>
          <a:lstStyle/>
          <a:p>
            <a:pPr marL="0" marR="0" lvl="0" indent="0" algn="just" defTabSz="444500" rtl="0" eaLnBrk="1" fontAlgn="auto" latinLnBrk="0" hangingPunct="1">
              <a:lnSpc>
                <a:spcPct val="90000"/>
              </a:lnSpc>
              <a:spcBef>
                <a:spcPct val="0"/>
              </a:spcBef>
              <a:spcAft>
                <a:spcPct val="35000"/>
              </a:spcAft>
              <a:buClrTx/>
              <a:buSzTx/>
              <a:buFontTx/>
              <a:buNone/>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 l'Agenzia delle entrate-Riscossione, l'esistenza di crediti affidati per la riscossione, </a:t>
            </a:r>
            <a:r>
              <a:rPr kumimoji="0" lang="it-IT" sz="1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autodichiarati</a:t>
            </a: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 definitivamente accertati e scaduti da oltre 90 gg, superiori:</a:t>
            </a:r>
          </a:p>
          <a:p>
            <a:pPr marL="171450" marR="0" lvl="0" indent="-171450" algn="just" defTabSz="444500" rtl="0" eaLnBrk="1" fontAlgn="auto" latinLnBrk="0" hangingPunct="1">
              <a:lnSpc>
                <a:spcPct val="90000"/>
              </a:lnSpc>
              <a:spcBef>
                <a:spcPct val="0"/>
              </a:spcBef>
              <a:spcAft>
                <a:spcPct val="35000"/>
              </a:spcAft>
              <a:buClrTx/>
              <a:buSzTx/>
              <a:buFontTx/>
              <a:buChar char="-"/>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 le imprese individuali, all'importo di euro 100.000;</a:t>
            </a:r>
          </a:p>
          <a:p>
            <a:pPr marL="171450" marR="0" lvl="0" indent="-171450" algn="just" defTabSz="444500" rtl="0" eaLnBrk="1" fontAlgn="auto" latinLnBrk="0" hangingPunct="1">
              <a:lnSpc>
                <a:spcPct val="90000"/>
              </a:lnSpc>
              <a:spcBef>
                <a:spcPct val="0"/>
              </a:spcBef>
              <a:spcAft>
                <a:spcPct val="35000"/>
              </a:spcAft>
              <a:buClrTx/>
              <a:buSzTx/>
              <a:buFontTx/>
              <a:buChar char="-"/>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 le società di persone, all'importo di euro 200.000;</a:t>
            </a:r>
          </a:p>
          <a:p>
            <a:pPr marL="171450" marR="0" lvl="0" indent="-171450" algn="just" defTabSz="444500" rtl="0" eaLnBrk="1" fontAlgn="auto" latinLnBrk="0" hangingPunct="1">
              <a:lnSpc>
                <a:spcPct val="90000"/>
              </a:lnSpc>
              <a:spcBef>
                <a:spcPct val="0"/>
              </a:spcBef>
              <a:spcAft>
                <a:spcPct val="35000"/>
              </a:spcAft>
              <a:buClrTx/>
              <a:buSzTx/>
              <a:buFontTx/>
              <a:buChar char="-"/>
              <a:tabLst/>
              <a:defRPr/>
            </a:pPr>
            <a:r>
              <a:rPr kumimoji="0" lang="it-IT"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per le altre società, all'importo di euro 500.000</a:t>
            </a:r>
          </a:p>
        </p:txBody>
      </p:sp>
      <p:cxnSp>
        <p:nvCxnSpPr>
          <p:cNvPr id="56" name="Connettore diritto 55">
            <a:extLst>
              <a:ext uri="{FF2B5EF4-FFF2-40B4-BE49-F238E27FC236}">
                <a16:creationId xmlns:a16="http://schemas.microsoft.com/office/drawing/2014/main" id="{A7CF834A-01E2-41BE-B738-1DF084720780}"/>
              </a:ext>
            </a:extLst>
          </p:cNvPr>
          <p:cNvCxnSpPr>
            <a:cxnSpLocks/>
          </p:cNvCxnSpPr>
          <p:nvPr/>
        </p:nvCxnSpPr>
        <p:spPr>
          <a:xfrm>
            <a:off x="9159400" y="3745778"/>
            <a:ext cx="0" cy="1208028"/>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Connettore diritto 56">
            <a:extLst>
              <a:ext uri="{FF2B5EF4-FFF2-40B4-BE49-F238E27FC236}">
                <a16:creationId xmlns:a16="http://schemas.microsoft.com/office/drawing/2014/main" id="{93DB8EF1-1CBC-492F-9325-28A8D760330E}"/>
              </a:ext>
            </a:extLst>
          </p:cNvPr>
          <p:cNvCxnSpPr>
            <a:cxnSpLocks/>
          </p:cNvCxnSpPr>
          <p:nvPr/>
        </p:nvCxnSpPr>
        <p:spPr>
          <a:xfrm>
            <a:off x="9159400" y="4953806"/>
            <a:ext cx="21987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Ovale 26">
            <a:extLst>
              <a:ext uri="{FF2B5EF4-FFF2-40B4-BE49-F238E27FC236}">
                <a16:creationId xmlns:a16="http://schemas.microsoft.com/office/drawing/2014/main" id="{D3DED29C-ACEE-42BB-B5DD-914DDCB67D2B}"/>
              </a:ext>
            </a:extLst>
          </p:cNvPr>
          <p:cNvSpPr/>
          <p:nvPr/>
        </p:nvSpPr>
        <p:spPr>
          <a:xfrm>
            <a:off x="1494864" y="941836"/>
            <a:ext cx="1152000" cy="1080000"/>
          </a:xfrm>
          <a:prstGeom prst="ellipse">
            <a:avLst/>
          </a:prstGeom>
          <a:solidFill>
            <a:srgbClr val="0066FF"/>
          </a:solidFill>
          <a:ln>
            <a:solidFill>
              <a:schemeClr val="tx2">
                <a:lumMod val="75000"/>
              </a:schemeClr>
            </a:solidFill>
          </a:ln>
          <a:scene3d>
            <a:camera prst="orthographicFront"/>
            <a:lightRig rig="fla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it-IT" sz="1600" b="1" dirty="0">
                <a:solidFill>
                  <a:prstClr val="white"/>
                </a:solidFill>
                <a:latin typeface="Calibri" panose="020F0502020204030204"/>
              </a:rPr>
              <a:t>Art 25-novies</a:t>
            </a:r>
          </a:p>
        </p:txBody>
      </p:sp>
      <p:sp>
        <p:nvSpPr>
          <p:cNvPr id="28" name="Rettangolo 27">
            <a:extLst>
              <a:ext uri="{FF2B5EF4-FFF2-40B4-BE49-F238E27FC236}">
                <a16:creationId xmlns:a16="http://schemas.microsoft.com/office/drawing/2014/main" id="{13EAC42E-57AC-43F7-B8BE-78A89E485242}"/>
              </a:ext>
            </a:extLst>
          </p:cNvPr>
          <p:cNvSpPr/>
          <p:nvPr/>
        </p:nvSpPr>
        <p:spPr>
          <a:xfrm>
            <a:off x="3255091" y="-20310"/>
            <a:ext cx="568181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1"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Adeguati assetti e segnali di allarme </a:t>
            </a:r>
          </a:p>
        </p:txBody>
      </p:sp>
      <p:sp>
        <p:nvSpPr>
          <p:cNvPr id="29" name="Figura a mano libera: forma 28">
            <a:extLst>
              <a:ext uri="{FF2B5EF4-FFF2-40B4-BE49-F238E27FC236}">
                <a16:creationId xmlns:a16="http://schemas.microsoft.com/office/drawing/2014/main" id="{91E0D195-111D-4790-84AF-94D42BB35FEE}"/>
              </a:ext>
            </a:extLst>
          </p:cNvPr>
          <p:cNvSpPr/>
          <p:nvPr/>
        </p:nvSpPr>
        <p:spPr>
          <a:xfrm>
            <a:off x="395511" y="2832632"/>
            <a:ext cx="2198707" cy="909286"/>
          </a:xfrm>
          <a:custGeom>
            <a:avLst/>
            <a:gdLst>
              <a:gd name="connsiteX0" fmla="*/ 0 w 2198707"/>
              <a:gd name="connsiteY0" fmla="*/ 90929 h 909286"/>
              <a:gd name="connsiteX1" fmla="*/ 90929 w 2198707"/>
              <a:gd name="connsiteY1" fmla="*/ 0 h 909286"/>
              <a:gd name="connsiteX2" fmla="*/ 2107778 w 2198707"/>
              <a:gd name="connsiteY2" fmla="*/ 0 h 909286"/>
              <a:gd name="connsiteX3" fmla="*/ 2198707 w 2198707"/>
              <a:gd name="connsiteY3" fmla="*/ 90929 h 909286"/>
              <a:gd name="connsiteX4" fmla="*/ 2198707 w 2198707"/>
              <a:gd name="connsiteY4" fmla="*/ 818357 h 909286"/>
              <a:gd name="connsiteX5" fmla="*/ 2107778 w 2198707"/>
              <a:gd name="connsiteY5" fmla="*/ 909286 h 909286"/>
              <a:gd name="connsiteX6" fmla="*/ 90929 w 2198707"/>
              <a:gd name="connsiteY6" fmla="*/ 909286 h 909286"/>
              <a:gd name="connsiteX7" fmla="*/ 0 w 2198707"/>
              <a:gd name="connsiteY7" fmla="*/ 818357 h 909286"/>
              <a:gd name="connsiteX8" fmla="*/ 0 w 2198707"/>
              <a:gd name="connsiteY8" fmla="*/ 90929 h 90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8707" h="909286">
                <a:moveTo>
                  <a:pt x="0" y="90929"/>
                </a:moveTo>
                <a:cubicBezTo>
                  <a:pt x="0" y="40710"/>
                  <a:pt x="40710" y="0"/>
                  <a:pt x="90929" y="0"/>
                </a:cubicBezTo>
                <a:lnTo>
                  <a:pt x="2107778" y="0"/>
                </a:lnTo>
                <a:cubicBezTo>
                  <a:pt x="2157997" y="0"/>
                  <a:pt x="2198707" y="40710"/>
                  <a:pt x="2198707" y="90929"/>
                </a:cubicBezTo>
                <a:lnTo>
                  <a:pt x="2198707" y="818357"/>
                </a:lnTo>
                <a:cubicBezTo>
                  <a:pt x="2198707" y="868576"/>
                  <a:pt x="2157997" y="909286"/>
                  <a:pt x="2107778" y="909286"/>
                </a:cubicBezTo>
                <a:lnTo>
                  <a:pt x="90929" y="909286"/>
                </a:lnTo>
                <a:cubicBezTo>
                  <a:pt x="40710" y="909286"/>
                  <a:pt x="0" y="868576"/>
                  <a:pt x="0" y="818357"/>
                </a:cubicBezTo>
                <a:lnTo>
                  <a:pt x="0" y="90929"/>
                </a:lnTo>
                <a:close/>
              </a:path>
            </a:pathLst>
          </a:custGeom>
          <a:gradFill flip="none" rotWithShape="1">
            <a:gsLst>
              <a:gs pos="0">
                <a:srgbClr val="00B0F0"/>
              </a:gs>
              <a:gs pos="80000">
                <a:srgbClr val="0066FF"/>
              </a:gs>
              <a:gs pos="100000">
                <a:srgbClr val="002060"/>
              </a:gs>
            </a:gsLst>
            <a:path path="circle">
              <a:fillToRect l="100000" t="100000"/>
            </a:path>
            <a:tileRect r="-100000" b="-100000"/>
          </a:gra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4900445"/>
              <a:satOff val="-20388"/>
              <a:lumOff val="4804"/>
              <a:alphaOff val="0"/>
            </a:schemeClr>
          </a:effectRef>
          <a:fontRef idx="minor">
            <a:schemeClr val="lt1"/>
          </a:fontRef>
        </p:style>
        <p:txBody>
          <a:bodyPr spcFirstLastPara="0" vert="horz" wrap="square" lIns="79972" tIns="62192" rIns="79972" bIns="62192"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it-IT" sz="2800" b="1" i="0" u="none" strike="noStrike" kern="1200" cap="none" spc="0" normalizeH="0" baseline="0" noProof="0" dirty="0">
                <a:ln>
                  <a:noFill/>
                </a:ln>
                <a:solidFill>
                  <a:srgbClr val="FFFF00"/>
                </a:solidFill>
                <a:effectLst/>
                <a:uLnTx/>
                <a:uFillTx/>
                <a:latin typeface="Calibri" panose="020F0502020204030204"/>
                <a:ea typeface="+mn-ea"/>
                <a:cs typeface="+mn-cs"/>
              </a:rPr>
              <a:t>INAIL</a:t>
            </a:r>
          </a:p>
        </p:txBody>
      </p:sp>
      <p:sp>
        <p:nvSpPr>
          <p:cNvPr id="30" name="Figura a mano libera: forma 29">
            <a:extLst>
              <a:ext uri="{FF2B5EF4-FFF2-40B4-BE49-F238E27FC236}">
                <a16:creationId xmlns:a16="http://schemas.microsoft.com/office/drawing/2014/main" id="{DB29229E-D18B-4C5D-8CA0-1BDE5470F6DE}"/>
              </a:ext>
            </a:extLst>
          </p:cNvPr>
          <p:cNvSpPr/>
          <p:nvPr/>
        </p:nvSpPr>
        <p:spPr>
          <a:xfrm>
            <a:off x="764183" y="4051604"/>
            <a:ext cx="2136080" cy="702204"/>
          </a:xfrm>
          <a:custGeom>
            <a:avLst/>
            <a:gdLst>
              <a:gd name="connsiteX0" fmla="*/ 0 w 1758965"/>
              <a:gd name="connsiteY0" fmla="*/ 69329 h 693285"/>
              <a:gd name="connsiteX1" fmla="*/ 69329 w 1758965"/>
              <a:gd name="connsiteY1" fmla="*/ 0 h 693285"/>
              <a:gd name="connsiteX2" fmla="*/ 1689637 w 1758965"/>
              <a:gd name="connsiteY2" fmla="*/ 0 h 693285"/>
              <a:gd name="connsiteX3" fmla="*/ 1758966 w 1758965"/>
              <a:gd name="connsiteY3" fmla="*/ 69329 h 693285"/>
              <a:gd name="connsiteX4" fmla="*/ 1758965 w 1758965"/>
              <a:gd name="connsiteY4" fmla="*/ 623957 h 693285"/>
              <a:gd name="connsiteX5" fmla="*/ 1689636 w 1758965"/>
              <a:gd name="connsiteY5" fmla="*/ 693286 h 693285"/>
              <a:gd name="connsiteX6" fmla="*/ 69329 w 1758965"/>
              <a:gd name="connsiteY6" fmla="*/ 693285 h 693285"/>
              <a:gd name="connsiteX7" fmla="*/ 0 w 1758965"/>
              <a:gd name="connsiteY7" fmla="*/ 623956 h 693285"/>
              <a:gd name="connsiteX8" fmla="*/ 0 w 1758965"/>
              <a:gd name="connsiteY8" fmla="*/ 69329 h 693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8965" h="693285">
                <a:moveTo>
                  <a:pt x="0" y="69329"/>
                </a:moveTo>
                <a:cubicBezTo>
                  <a:pt x="0" y="31040"/>
                  <a:pt x="31040" y="0"/>
                  <a:pt x="69329" y="0"/>
                </a:cubicBezTo>
                <a:lnTo>
                  <a:pt x="1689637" y="0"/>
                </a:lnTo>
                <a:cubicBezTo>
                  <a:pt x="1727926" y="0"/>
                  <a:pt x="1758966" y="31040"/>
                  <a:pt x="1758966" y="69329"/>
                </a:cubicBezTo>
                <a:cubicBezTo>
                  <a:pt x="1758966" y="254205"/>
                  <a:pt x="1758965" y="439081"/>
                  <a:pt x="1758965" y="623957"/>
                </a:cubicBezTo>
                <a:cubicBezTo>
                  <a:pt x="1758965" y="662246"/>
                  <a:pt x="1727925" y="693286"/>
                  <a:pt x="1689636" y="693286"/>
                </a:cubicBezTo>
                <a:lnTo>
                  <a:pt x="69329" y="693285"/>
                </a:lnTo>
                <a:cubicBezTo>
                  <a:pt x="31040" y="693285"/>
                  <a:pt x="0" y="662245"/>
                  <a:pt x="0" y="623956"/>
                </a:cubicBezTo>
                <a:lnTo>
                  <a:pt x="0" y="69329"/>
                </a:lnTo>
                <a:close/>
              </a:path>
            </a:pathLst>
          </a:custGeom>
          <a:ln w="15875">
            <a:solidFill>
              <a:srgbClr val="00B0F0"/>
            </a:solidFill>
          </a:ln>
          <a:scene3d>
            <a:camera prst="orthographicFront"/>
            <a:lightRig rig="flat" dir="t"/>
          </a:scene3d>
          <a:sp3d z="-190500" extrusionH="12700" prstMaterial="plastic">
            <a:bevelT w="50800" h="50800"/>
          </a:sp3d>
        </p:spPr>
        <p:style>
          <a:lnRef idx="1">
            <a:schemeClr val="accent4">
              <a:hueOff val="3920356"/>
              <a:satOff val="-16311"/>
              <a:lumOff val="384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9356" tIns="33006" rIns="39356" bIns="33006" numCol="1" spcCol="1270" anchor="ctr" anchorCtr="0">
            <a:noAutofit/>
          </a:bodyPr>
          <a:lstStyle/>
          <a:p>
            <a:pPr marL="0" marR="0" lvl="0" indent="0" algn="just" defTabSz="444500" rtl="0" eaLnBrk="1" fontAlgn="auto" latinLnBrk="0" hangingPunct="1">
              <a:lnSpc>
                <a:spcPct val="90000"/>
              </a:lnSpc>
              <a:spcBef>
                <a:spcPct val="0"/>
              </a:spcBef>
              <a:spcAft>
                <a:spcPct val="35000"/>
              </a:spcAft>
              <a:buClrTx/>
              <a:buSzTx/>
              <a:buFontTx/>
              <a:buNone/>
              <a:tabLst/>
              <a:defRPr/>
            </a:pPr>
            <a:r>
              <a:rPr lang="it-IT" sz="1000" dirty="0"/>
              <a:t>esistenza di un debito per premi assicurativi scaduto da oltre novanta giorni e non versato superiore all'importo di euro 5.000</a:t>
            </a:r>
            <a:endParaRPr kumimoji="0" lang="it-IT" sz="1000" b="0" i="0" u="sng" strike="noStrike" kern="1200" cap="none" spc="0" normalizeH="0" baseline="0" noProof="0" dirty="0">
              <a:ln>
                <a:noFill/>
              </a:ln>
              <a:solidFill>
                <a:prstClr val="black">
                  <a:hueOff val="0"/>
                  <a:satOff val="0"/>
                  <a:lumOff val="0"/>
                  <a:alphaOff val="0"/>
                </a:prstClr>
              </a:solidFill>
              <a:effectLst/>
              <a:uLnTx/>
              <a:uFillTx/>
              <a:latin typeface="Calibri" panose="020F0502020204030204" pitchFamily="34" charset="0"/>
              <a:ea typeface="+mn-ea"/>
              <a:cs typeface="Calibri" panose="020F0502020204030204" pitchFamily="34" charset="0"/>
            </a:endParaRPr>
          </a:p>
        </p:txBody>
      </p:sp>
      <p:cxnSp>
        <p:nvCxnSpPr>
          <p:cNvPr id="31" name="Connettore diritto 30">
            <a:extLst>
              <a:ext uri="{FF2B5EF4-FFF2-40B4-BE49-F238E27FC236}">
                <a16:creationId xmlns:a16="http://schemas.microsoft.com/office/drawing/2014/main" id="{4594FC03-D660-4714-BE9F-FA5B9A5A4079}"/>
              </a:ext>
            </a:extLst>
          </p:cNvPr>
          <p:cNvCxnSpPr>
            <a:cxnSpLocks/>
          </p:cNvCxnSpPr>
          <p:nvPr/>
        </p:nvCxnSpPr>
        <p:spPr>
          <a:xfrm>
            <a:off x="546939" y="3754657"/>
            <a:ext cx="0" cy="648049"/>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 name="Connettore diritto 31">
            <a:extLst>
              <a:ext uri="{FF2B5EF4-FFF2-40B4-BE49-F238E27FC236}">
                <a16:creationId xmlns:a16="http://schemas.microsoft.com/office/drawing/2014/main" id="{1DA8F6BE-2BB7-4183-A536-0312AE999B32}"/>
              </a:ext>
            </a:extLst>
          </p:cNvPr>
          <p:cNvCxnSpPr>
            <a:cxnSpLocks/>
          </p:cNvCxnSpPr>
          <p:nvPr/>
        </p:nvCxnSpPr>
        <p:spPr>
          <a:xfrm>
            <a:off x="544313" y="4402706"/>
            <a:ext cx="219870" cy="0"/>
          </a:xfrm>
          <a:prstGeom prst="line">
            <a:avLst/>
          </a:prstGeom>
          <a:ln w="15875">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Segnaposto numero diapositiva 2">
            <a:extLst>
              <a:ext uri="{FF2B5EF4-FFF2-40B4-BE49-F238E27FC236}">
                <a16:creationId xmlns:a16="http://schemas.microsoft.com/office/drawing/2014/main" id="{32A0A1E2-A4FB-D1BE-C24F-746AD1A345AF}"/>
              </a:ext>
            </a:extLst>
          </p:cNvPr>
          <p:cNvSpPr>
            <a:spLocks noGrp="1"/>
          </p:cNvSpPr>
          <p:nvPr>
            <p:ph type="sldNum" sz="quarter" idx="12"/>
          </p:nvPr>
        </p:nvSpPr>
        <p:spPr/>
        <p:txBody>
          <a:bodyPr/>
          <a:lstStyle/>
          <a:p>
            <a:fld id="{ABDB3388-A980-43EA-8A1C-F76F40A54E1E}" type="slidenum">
              <a:rPr lang="it-IT" smtClean="0"/>
              <a:t>9</a:t>
            </a:fld>
            <a:endParaRPr lang="it-IT"/>
          </a:p>
        </p:txBody>
      </p:sp>
      <p:sp>
        <p:nvSpPr>
          <p:cNvPr id="34" name="Ovale 33">
            <a:extLst>
              <a:ext uri="{FF2B5EF4-FFF2-40B4-BE49-F238E27FC236}">
                <a16:creationId xmlns:a16="http://schemas.microsoft.com/office/drawing/2014/main" id="{2D09A6E3-9771-C12F-D11D-D174F5D1CCBC}"/>
              </a:ext>
            </a:extLst>
          </p:cNvPr>
          <p:cNvSpPr/>
          <p:nvPr/>
        </p:nvSpPr>
        <p:spPr>
          <a:xfrm>
            <a:off x="296183" y="579891"/>
            <a:ext cx="936000" cy="936000"/>
          </a:xfrm>
          <a:prstGeom prst="ellipse">
            <a:avLst/>
          </a:prstGeom>
          <a:solidFill>
            <a:srgbClr val="0066FF"/>
          </a:solidFill>
          <a:ln>
            <a:solidFill>
              <a:schemeClr val="tx2">
                <a:lumMod val="75000"/>
              </a:schemeClr>
            </a:solidFill>
          </a:ln>
          <a:scene3d>
            <a:camera prst="orthographicFront"/>
            <a:lightRig rig="fla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r>
              <a:rPr lang="it-IT" b="1" dirty="0">
                <a:solidFill>
                  <a:prstClr val="white"/>
                </a:solidFill>
                <a:latin typeface="Calibri" panose="020F0502020204030204"/>
              </a:rPr>
              <a:t>Art 3</a:t>
            </a:r>
          </a:p>
        </p:txBody>
      </p:sp>
    </p:spTree>
    <p:extLst>
      <p:ext uri="{BB962C8B-B14F-4D97-AF65-F5344CB8AC3E}">
        <p14:creationId xmlns:p14="http://schemas.microsoft.com/office/powerpoint/2010/main" val="323352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sce">
  <a:themeElements>
    <a:clrScheme name="Fasce">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sce">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2399</Words>
  <Application>Microsoft Office PowerPoint</Application>
  <PresentationFormat>Widescreen</PresentationFormat>
  <Paragraphs>190</Paragraphs>
  <Slides>18</Slides>
  <Notes>1</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18</vt:i4>
      </vt:variant>
    </vt:vector>
  </HeadingPairs>
  <TitlesOfParts>
    <vt:vector size="29" baseType="lpstr">
      <vt:lpstr>Arial</vt:lpstr>
      <vt:lpstr>Calibri</vt:lpstr>
      <vt:lpstr>Calibri Light</vt:lpstr>
      <vt:lpstr>Corbel</vt:lpstr>
      <vt:lpstr>Trebuchet MS</vt:lpstr>
      <vt:lpstr>Verdana</vt:lpstr>
      <vt:lpstr>Wingdings</vt:lpstr>
      <vt:lpstr>Wingdings 3</vt:lpstr>
      <vt:lpstr>Tema di Office</vt:lpstr>
      <vt:lpstr>Fasce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Giuliano Soldi</dc:creator>
  <cp:lastModifiedBy>Giuliano Soldi</cp:lastModifiedBy>
  <cp:revision>5</cp:revision>
  <dcterms:created xsi:type="dcterms:W3CDTF">2022-07-17T20:21:48Z</dcterms:created>
  <dcterms:modified xsi:type="dcterms:W3CDTF">2022-07-19T19:05:12Z</dcterms:modified>
</cp:coreProperties>
</file>